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54"/>
  </p:notesMasterIdLst>
  <p:handoutMasterIdLst>
    <p:handoutMasterId r:id="rId55"/>
  </p:handoutMasterIdLst>
  <p:sldIdLst>
    <p:sldId id="329" r:id="rId2"/>
    <p:sldId id="259" r:id="rId3"/>
    <p:sldId id="332" r:id="rId4"/>
    <p:sldId id="333" r:id="rId5"/>
    <p:sldId id="336" r:id="rId6"/>
    <p:sldId id="337" r:id="rId7"/>
    <p:sldId id="338" r:id="rId8"/>
    <p:sldId id="389" r:id="rId9"/>
    <p:sldId id="340" r:id="rId10"/>
    <p:sldId id="390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91" r:id="rId37"/>
    <p:sldId id="392" r:id="rId38"/>
    <p:sldId id="372" r:id="rId39"/>
    <p:sldId id="374" r:id="rId40"/>
    <p:sldId id="375" r:id="rId41"/>
    <p:sldId id="376" r:id="rId42"/>
    <p:sldId id="377" r:id="rId43"/>
    <p:sldId id="379" r:id="rId44"/>
    <p:sldId id="380" r:id="rId45"/>
    <p:sldId id="381" r:id="rId46"/>
    <p:sldId id="382" r:id="rId47"/>
    <p:sldId id="383" r:id="rId48"/>
    <p:sldId id="384" r:id="rId49"/>
    <p:sldId id="385" r:id="rId50"/>
    <p:sldId id="386" r:id="rId51"/>
    <p:sldId id="387" r:id="rId52"/>
    <p:sldId id="388" r:id="rId53"/>
  </p:sldIdLst>
  <p:sldSz cx="9144000" cy="6858000" type="screen4x3"/>
  <p:notesSz cx="6858000" cy="9144000"/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5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8AC1D4"/>
    <a:srgbClr val="009900"/>
    <a:srgbClr val="339966"/>
    <a:srgbClr val="339933"/>
    <a:srgbClr val="008000"/>
    <a:srgbClr val="D2E3EA"/>
    <a:srgbClr val="438609"/>
    <a:srgbClr val="00709A"/>
    <a:srgbClr val="D8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64" autoAdjust="0"/>
  </p:normalViewPr>
  <p:slideViewPr>
    <p:cSldViewPr>
      <p:cViewPr varScale="1">
        <p:scale>
          <a:sx n="55" d="100"/>
          <a:sy n="55" d="100"/>
        </p:scale>
        <p:origin x="486" y="48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0" y="21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2901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61163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4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02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664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02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705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09600" y="4343400"/>
            <a:ext cx="5867400" cy="4114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u="sng" dirty="0" smtClean="0"/>
              <a:t>Additional Resources</a:t>
            </a:r>
          </a:p>
          <a:p>
            <a:pPr>
              <a:spcBef>
                <a:spcPts val="0"/>
              </a:spcBef>
            </a:pPr>
            <a:r>
              <a:rPr lang="en-US" i="1" dirty="0" smtClean="0"/>
              <a:t>The Globe</a:t>
            </a:r>
            <a:r>
              <a:rPr lang="en-US" i="1" baseline="0" dirty="0" smtClean="0"/>
              <a:t> and Mail (Canada):</a:t>
            </a:r>
            <a:r>
              <a:rPr lang="en-US" i="1" dirty="0"/>
              <a:t> </a:t>
            </a:r>
            <a:r>
              <a:rPr lang="en-US" baseline="0" dirty="0" smtClean="0"/>
              <a:t>Corporate espionage versus competitive advantage</a:t>
            </a:r>
            <a:r>
              <a:rPr lang="en-US" dirty="0" smtClean="0"/>
              <a:t> (</a:t>
            </a:r>
            <a:r>
              <a:rPr lang="en-US" baseline="0" dirty="0" smtClean="0"/>
              <a:t>11/5/12)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http://www.theglobeandmail.com/report-on-business/careers/business-education/corporate-espionage-versus-competitive-intelligence/article4933482/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CBS </a:t>
            </a:r>
            <a:r>
              <a:rPr lang="en-US" dirty="0" err="1" smtClean="0"/>
              <a:t>Moneywatch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How to Gather</a:t>
            </a:r>
            <a:r>
              <a:rPr lang="en-US" baseline="0" dirty="0" smtClean="0"/>
              <a:t> Competitive Research</a:t>
            </a:r>
            <a:r>
              <a:rPr lang="en-US" dirty="0" smtClean="0"/>
              <a:t> (</a:t>
            </a:r>
            <a:r>
              <a:rPr lang="en-US" baseline="0" dirty="0" smtClean="0"/>
              <a:t>3/28/07)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http://www.cbsnews.com/8301-505125_162-51060253/how-to-gather-competitive-research/?tag=bnetdomain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CBS </a:t>
            </a:r>
            <a:r>
              <a:rPr lang="en-US" dirty="0" err="1" smtClean="0"/>
              <a:t>Moneywatch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Thou</a:t>
            </a:r>
            <a:r>
              <a:rPr lang="en-US" baseline="0" dirty="0" smtClean="0"/>
              <a:t> Shalt Not Steal Thy Competitor's Secrets</a:t>
            </a:r>
            <a:r>
              <a:rPr lang="en-US" dirty="0" smtClean="0"/>
              <a:t> (</a:t>
            </a:r>
            <a:r>
              <a:rPr lang="en-US" baseline="0" dirty="0" smtClean="0"/>
              <a:t>3/28/07)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http://www.cbsnews.com/8301-505125_162-51060254/thou-shalt-not-steal-thy-competitors-secrets/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Outward</a:t>
            </a:r>
            <a:r>
              <a:rPr lang="en-US" baseline="0" dirty="0" smtClean="0"/>
              <a:t> Insights</a:t>
            </a: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Ethics:</a:t>
            </a:r>
            <a:r>
              <a:rPr lang="en-US" baseline="0" dirty="0" smtClean="0"/>
              <a:t> The Limits of Intelligence Gathering</a:t>
            </a:r>
          </a:p>
          <a:p>
            <a:pPr>
              <a:spcBef>
                <a:spcPts val="0"/>
              </a:spcBef>
            </a:pPr>
            <a:r>
              <a:rPr lang="en-US" baseline="0" dirty="0" smtClean="0"/>
              <a:t>By Karen </a:t>
            </a:r>
            <a:r>
              <a:rPr lang="en-US" baseline="0" dirty="0" err="1" smtClean="0"/>
              <a:t>Rothwell</a:t>
            </a:r>
            <a:r>
              <a:rPr lang="en-US" baseline="0" dirty="0" smtClean="0"/>
              <a:t>, </a:t>
            </a:r>
            <a:r>
              <a:rPr lang="en-US" i="1" baseline="0" dirty="0" smtClean="0"/>
              <a:t>Outward Insights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http://www.outwardinsights.com/articles/0802_rothwell.pdf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Website/Organization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Strategic</a:t>
            </a:r>
            <a:r>
              <a:rPr lang="en-US" baseline="0" dirty="0" smtClean="0"/>
              <a:t> and Competitive Intelligence Professionals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http://www.scip.org/index.cfm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61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88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89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798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26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52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Additional Resources</a:t>
            </a:r>
          </a:p>
          <a:p>
            <a:r>
              <a:rPr lang="en-US" dirty="0" smtClean="0"/>
              <a:t>Video</a:t>
            </a:r>
          </a:p>
          <a:p>
            <a:r>
              <a:rPr lang="en-US" dirty="0" smtClean="0"/>
              <a:t>TED: How Great</a:t>
            </a:r>
            <a:r>
              <a:rPr lang="en-US" baseline="0" dirty="0" smtClean="0"/>
              <a:t> Leaders Inspire Action (Simon </a:t>
            </a:r>
            <a:r>
              <a:rPr lang="en-US" baseline="0" dirty="0" err="1" smtClean="0"/>
              <a:t>Sinek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18:35</a:t>
            </a:r>
          </a:p>
          <a:p>
            <a:r>
              <a:rPr lang="en-US" dirty="0" smtClean="0"/>
              <a:t>http://www.youtube.com/watch?v=qp0HIF3SfI4</a:t>
            </a:r>
          </a:p>
          <a:p>
            <a:endParaRPr lang="en-US" dirty="0" smtClean="0"/>
          </a:p>
          <a:p>
            <a:r>
              <a:rPr lang="en-US" dirty="0" smtClean="0"/>
              <a:t>Website</a:t>
            </a:r>
          </a:p>
          <a:p>
            <a:r>
              <a:rPr lang="en-US" dirty="0" smtClean="0"/>
              <a:t>Forbes</a:t>
            </a:r>
            <a:r>
              <a:rPr lang="en-US" baseline="0" dirty="0" smtClean="0"/>
              <a:t> Leadership News</a:t>
            </a:r>
          </a:p>
          <a:p>
            <a:r>
              <a:rPr lang="en-US" dirty="0" smtClean="0"/>
              <a:t>http://www.forbes.com/leadership/</a:t>
            </a:r>
          </a:p>
          <a:p>
            <a:endParaRPr lang="en-US" dirty="0" smtClean="0"/>
          </a:p>
          <a:p>
            <a:r>
              <a:rPr lang="en-US" dirty="0" smtClean="0"/>
              <a:t>Washington Post</a:t>
            </a:r>
          </a:p>
          <a:p>
            <a:r>
              <a:rPr lang="en-US" dirty="0" smtClean="0"/>
              <a:t>On Leadership</a:t>
            </a:r>
          </a:p>
          <a:p>
            <a:r>
              <a:rPr lang="en-US" dirty="0" smtClean="0"/>
              <a:t>http://www.washingtonpost.com/national/on-leadership</a:t>
            </a:r>
          </a:p>
          <a:p>
            <a:endParaRPr lang="en-US" dirty="0" smtClean="0"/>
          </a:p>
          <a:p>
            <a:r>
              <a:rPr lang="en-US" dirty="0" smtClean="0"/>
              <a:t>Psychology Today</a:t>
            </a:r>
          </a:p>
          <a:p>
            <a:r>
              <a:rPr lang="en-US" dirty="0" smtClean="0"/>
              <a:t>Psych</a:t>
            </a:r>
            <a:r>
              <a:rPr lang="en-US" baseline="0" dirty="0" smtClean="0"/>
              <a:t> Basics: Leadership</a:t>
            </a:r>
          </a:p>
          <a:p>
            <a:r>
              <a:rPr lang="en-US" dirty="0" smtClean="0"/>
              <a:t>http://www.psychologytoday.com/basics/leadership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6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r>
              <a:rPr lang="en-US" dirty="0" smtClean="0"/>
              <a:t>Video</a:t>
            </a:r>
          </a:p>
          <a:p>
            <a:r>
              <a:rPr lang="en-US" dirty="0" smtClean="0"/>
              <a:t>TED: How Great</a:t>
            </a:r>
            <a:r>
              <a:rPr lang="en-US" baseline="0" dirty="0" smtClean="0"/>
              <a:t> Leaders Inspire Action (Simon </a:t>
            </a:r>
            <a:r>
              <a:rPr lang="en-US" baseline="0" dirty="0" err="1" smtClean="0"/>
              <a:t>Sinek</a:t>
            </a:r>
            <a:r>
              <a:rPr lang="en-US" baseline="0" dirty="0" smtClean="0"/>
              <a:t>)</a:t>
            </a:r>
          </a:p>
          <a:p>
            <a:r>
              <a:rPr lang="en-US" baseline="0" dirty="0" smtClean="0"/>
              <a:t>18:35</a:t>
            </a:r>
          </a:p>
          <a:p>
            <a:r>
              <a:rPr lang="en-US" dirty="0" smtClean="0"/>
              <a:t>http://www.youtube.com/watch?v=qp0HIF3SfI4</a:t>
            </a:r>
          </a:p>
          <a:p>
            <a:endParaRPr lang="en-US" dirty="0" smtClean="0"/>
          </a:p>
          <a:p>
            <a:r>
              <a:rPr lang="en-US" dirty="0" smtClean="0"/>
              <a:t>Website</a:t>
            </a:r>
          </a:p>
          <a:p>
            <a:r>
              <a:rPr lang="en-US" dirty="0" smtClean="0"/>
              <a:t>Forbes</a:t>
            </a:r>
            <a:r>
              <a:rPr lang="en-US" baseline="0" dirty="0" smtClean="0"/>
              <a:t> Leadership News</a:t>
            </a:r>
          </a:p>
          <a:p>
            <a:r>
              <a:rPr lang="en-US" dirty="0" smtClean="0"/>
              <a:t>http://www.forbes.com/leadership/</a:t>
            </a:r>
          </a:p>
          <a:p>
            <a:endParaRPr lang="en-US" dirty="0" smtClean="0"/>
          </a:p>
          <a:p>
            <a:r>
              <a:rPr lang="en-US" dirty="0" smtClean="0"/>
              <a:t>Washington Post</a:t>
            </a:r>
          </a:p>
          <a:p>
            <a:r>
              <a:rPr lang="en-US" dirty="0" smtClean="0"/>
              <a:t>On Leadership</a:t>
            </a:r>
          </a:p>
          <a:p>
            <a:r>
              <a:rPr lang="en-US" dirty="0" smtClean="0"/>
              <a:t>http://www.washingtonpost.com/national/on-leadership</a:t>
            </a:r>
          </a:p>
          <a:p>
            <a:endParaRPr lang="en-US" dirty="0" smtClean="0"/>
          </a:p>
          <a:p>
            <a:r>
              <a:rPr lang="en-US" dirty="0" smtClean="0"/>
              <a:t>Psychology Today</a:t>
            </a:r>
          </a:p>
          <a:p>
            <a:r>
              <a:rPr lang="en-US" dirty="0" smtClean="0"/>
              <a:t>Psych</a:t>
            </a:r>
            <a:r>
              <a:rPr lang="en-US" baseline="0" dirty="0" smtClean="0"/>
              <a:t> Basics: Leadership</a:t>
            </a:r>
          </a:p>
          <a:p>
            <a:r>
              <a:rPr lang="en-US" dirty="0" smtClean="0"/>
              <a:t>http://www.psychologytoday.com/basics/leadership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6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Learners can think of controlling in terms of a traffic cop who is constantly evaluating the situation and adjusting traffic flow to meet immediate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22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56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17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46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042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187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33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5294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983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3978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434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97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712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08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1444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6669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930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028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066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4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1902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7911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none" dirty="0" smtClean="0"/>
              <a:t>An</a:t>
            </a:r>
            <a:r>
              <a:rPr lang="en-US" u="none" baseline="0" dirty="0" smtClean="0"/>
              <a:t> example answer to the question: </a:t>
            </a:r>
            <a:r>
              <a:rPr lang="en-US" dirty="0" smtClean="0"/>
              <a:t>Participative leadership can motivate employees to work more effectively, but the decision-making process can take time away from the actual task</a:t>
            </a:r>
          </a:p>
          <a:p>
            <a:pPr eaLnBrk="1" hangingPunct="1"/>
            <a:endParaRPr lang="en-US" u="none" dirty="0" smtClean="0"/>
          </a:p>
          <a:p>
            <a:pPr eaLnBrk="1" hangingPunct="1"/>
            <a:r>
              <a:rPr lang="en-US" u="sng" dirty="0" smtClean="0"/>
              <a:t>Additional </a:t>
            </a:r>
            <a:r>
              <a:rPr lang="en-US" u="sng" dirty="0"/>
              <a:t>Resources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Article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Wall Street Journal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Leadership Styles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http://guides.wsj.com/management/developing-a-leadership-style/how-to-develop-a-leadership-style/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Forbes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Leadership Tips,</a:t>
            </a:r>
            <a:r>
              <a:rPr lang="en-US" baseline="0" dirty="0" smtClean="0">
                <a:latin typeface="Times New Roman" pitchFamily="18" charset="0"/>
              </a:rPr>
              <a:t> New York Style: Lessons from the NYC MTA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11/14/12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http://www.forbes.com/sites/johnkotter/2012/11/14/leadership-tips-new-york-style-lessons-from-the-nyc-mta/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NY Times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A New Style of Leadership at Panasonic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11/8/12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http://www.nytimes.com/2012/11/09/technology/09iht-panasonic09.html?pagewanted=all&amp;_r=0</a:t>
            </a:r>
          </a:p>
        </p:txBody>
      </p:sp>
    </p:spTree>
    <p:extLst>
      <p:ext uri="{BB962C8B-B14F-4D97-AF65-F5344CB8AC3E}">
        <p14:creationId xmlns:p14="http://schemas.microsoft.com/office/powerpoint/2010/main" val="166263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6452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7715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22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939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r>
              <a:rPr lang="en-US" dirty="0" smtClean="0"/>
              <a:t>Article</a:t>
            </a:r>
          </a:p>
          <a:p>
            <a:r>
              <a:rPr lang="en-US" dirty="0" smtClean="0"/>
              <a:t>Financial Times</a:t>
            </a:r>
          </a:p>
          <a:p>
            <a:r>
              <a:rPr lang="en-US" dirty="0" smtClean="0"/>
              <a:t>Opinion: America Must Face Up to</a:t>
            </a:r>
            <a:r>
              <a:rPr lang="en-US" baseline="0" dirty="0" smtClean="0"/>
              <a:t> the Dangers of Derivatives</a:t>
            </a:r>
          </a:p>
          <a:p>
            <a:r>
              <a:rPr lang="en-US" baseline="0" dirty="0" smtClean="0"/>
              <a:t>4/22/10</a:t>
            </a:r>
          </a:p>
          <a:p>
            <a:r>
              <a:rPr lang="en-US" dirty="0" smtClean="0"/>
              <a:t>http://www.ft.com/intl/cms/s/0/707ef202-4e3d-11df-b48d-00144feab49a.html#axzz2CoTXglVx</a:t>
            </a:r>
          </a:p>
          <a:p>
            <a:endParaRPr lang="en-US" dirty="0" smtClean="0"/>
          </a:p>
          <a:p>
            <a:r>
              <a:rPr lang="en-US" dirty="0" smtClean="0"/>
              <a:t>The Economist</a:t>
            </a:r>
          </a:p>
          <a:p>
            <a:r>
              <a:rPr lang="en-US" dirty="0" smtClean="0"/>
              <a:t>Centrally</a:t>
            </a:r>
            <a:r>
              <a:rPr lang="en-US" baseline="0" dirty="0" smtClean="0"/>
              <a:t> cleared derivatives: Clear and present danger</a:t>
            </a:r>
          </a:p>
          <a:p>
            <a:r>
              <a:rPr lang="en-US" baseline="0" dirty="0" smtClean="0"/>
              <a:t>4/7/12</a:t>
            </a:r>
          </a:p>
          <a:p>
            <a:r>
              <a:rPr lang="en-US" dirty="0" smtClean="0"/>
              <a:t>http://www.economist.com/node/21552217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4088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9337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u="sng" dirty="0"/>
              <a:t>Additional Resources</a:t>
            </a:r>
          </a:p>
          <a:p>
            <a:r>
              <a:rPr lang="en-US" dirty="0" smtClean="0"/>
              <a:t>Article</a:t>
            </a:r>
          </a:p>
          <a:p>
            <a:r>
              <a:rPr lang="en-US" dirty="0" smtClean="0"/>
              <a:t>The Economist</a:t>
            </a:r>
          </a:p>
          <a:p>
            <a:r>
              <a:rPr lang="en-US" dirty="0" smtClean="0"/>
              <a:t>Total</a:t>
            </a:r>
            <a:r>
              <a:rPr lang="en-US" baseline="0" dirty="0" smtClean="0"/>
              <a:t> Quality Management</a:t>
            </a:r>
          </a:p>
          <a:p>
            <a:r>
              <a:rPr lang="en-US" baseline="0" dirty="0" smtClean="0"/>
              <a:t>11/16/09</a:t>
            </a:r>
          </a:p>
          <a:p>
            <a:r>
              <a:rPr lang="en-US" dirty="0" smtClean="0"/>
              <a:t>http://www.economist.com/node/14301657</a:t>
            </a:r>
          </a:p>
          <a:p>
            <a:endParaRPr lang="en-US" dirty="0" smtClean="0"/>
          </a:p>
          <a:p>
            <a:r>
              <a:rPr lang="en-US" dirty="0" smtClean="0"/>
              <a:t>Scholarly Papers</a:t>
            </a:r>
          </a:p>
          <a:p>
            <a:r>
              <a:rPr lang="en-US" dirty="0" smtClean="0"/>
              <a:t>Academia.edu</a:t>
            </a:r>
          </a:p>
          <a:p>
            <a:r>
              <a:rPr lang="en-US" dirty="0" smtClean="0"/>
              <a:t>Total</a:t>
            </a:r>
            <a:r>
              <a:rPr lang="en-US" baseline="0" dirty="0" smtClean="0"/>
              <a:t> Quality Management</a:t>
            </a:r>
          </a:p>
          <a:p>
            <a:r>
              <a:rPr lang="en-US" dirty="0" smtClean="0"/>
              <a:t>http://www.academia.edu/Documents/in/Total_Quality_Management_TQM_</a:t>
            </a:r>
          </a:p>
          <a:p>
            <a:endParaRPr lang="en-US" dirty="0" smtClean="0"/>
          </a:p>
          <a:p>
            <a:r>
              <a:rPr lang="en-US" dirty="0" smtClean="0"/>
              <a:t>Article</a:t>
            </a:r>
          </a:p>
          <a:p>
            <a:r>
              <a:rPr lang="en-US" dirty="0" smtClean="0"/>
              <a:t>Total Quality</a:t>
            </a:r>
            <a:r>
              <a:rPr lang="en-US" baseline="0" dirty="0" smtClean="0"/>
              <a:t> Management: Panacea or Pitfall</a:t>
            </a:r>
          </a:p>
          <a:p>
            <a:r>
              <a:rPr lang="en-US" dirty="0" smtClean="0"/>
              <a:t>http://centstrat.com/wp-content/uploads/2008/05/tqm-panacea-or-pitfall.pdf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25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560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402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r>
              <a:rPr lang="en-US" dirty="0" smtClean="0"/>
              <a:t>Article</a:t>
            </a:r>
          </a:p>
          <a:p>
            <a:r>
              <a:rPr lang="en-US" dirty="0" smtClean="0"/>
              <a:t>Bloomberg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Businessweek</a:t>
            </a:r>
            <a:endParaRPr lang="en-US" baseline="0" dirty="0" smtClean="0"/>
          </a:p>
          <a:p>
            <a:r>
              <a:rPr lang="en-US" baseline="0" dirty="0" smtClean="0"/>
              <a:t>Toyota's Management Challenge</a:t>
            </a:r>
          </a:p>
          <a:p>
            <a:r>
              <a:rPr lang="en-US" baseline="0" dirty="0" smtClean="0"/>
              <a:t>3/5/10</a:t>
            </a:r>
          </a:p>
          <a:p>
            <a:r>
              <a:rPr lang="en-US" dirty="0" smtClean="0"/>
              <a:t>http://www.businessweek.com/managing/content/mar2010/ca2010034_000939.htm</a:t>
            </a:r>
          </a:p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 Globe and Mail</a:t>
            </a:r>
          </a:p>
          <a:p>
            <a:r>
              <a:rPr lang="en-US" baseline="0" dirty="0" smtClean="0"/>
              <a:t>How Toyota strayed from the quality-control path and lost its way</a:t>
            </a:r>
          </a:p>
          <a:p>
            <a:r>
              <a:rPr lang="en-US" baseline="0" dirty="0" smtClean="0"/>
              <a:t>3/16/10</a:t>
            </a:r>
          </a:p>
          <a:p>
            <a:r>
              <a:rPr lang="en-US" dirty="0" smtClean="0"/>
              <a:t>http://www.theglobeandmail.com/report-on-business/rob-commentary/how-toyota-strayed-from-the-quality-control-path-and-lost-its-way/article4325675/</a:t>
            </a:r>
          </a:p>
          <a:p>
            <a:endParaRPr lang="en-US" dirty="0" smtClean="0"/>
          </a:p>
          <a:p>
            <a:r>
              <a:rPr lang="en-US" dirty="0" smtClean="0"/>
              <a:t>MIT Sloan Management</a:t>
            </a:r>
            <a:r>
              <a:rPr lang="en-US" baseline="0" dirty="0" smtClean="0"/>
              <a:t> Review</a:t>
            </a:r>
          </a:p>
          <a:p>
            <a:r>
              <a:rPr lang="en-US" baseline="0" dirty="0" smtClean="0"/>
              <a:t>What Really Happened to Toyota?</a:t>
            </a:r>
          </a:p>
          <a:p>
            <a:r>
              <a:rPr lang="en-US" baseline="0" dirty="0" smtClean="0"/>
              <a:t>6/22/11</a:t>
            </a:r>
          </a:p>
          <a:p>
            <a:r>
              <a:rPr lang="en-US" dirty="0" smtClean="0"/>
              <a:t>http://sloanreview.mit.edu/the-magazine/2011-summer/52417/what-really-happened-to-toyota/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569536-FF8A-45FB-B004-359657A2EA60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63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6</a:t>
            </a:r>
            <a:endParaRPr lang="en-US" sz="8000" b="0" i="0" spc="-51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/>
              <a:cs typeface="Lucida San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1016000" y="165100"/>
            <a:ext cx="8077200" cy="990600"/>
          </a:xfrm>
          <a:prstGeom prst="rect">
            <a:avLst/>
          </a:prstGeo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w="9525" cap="rnd">
            <a:noFill/>
            <a:miter lim="800000"/>
            <a:headEnd/>
            <a:tailEnd/>
          </a:ln>
          <a:effectLst>
            <a:softEdge rad="635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/>
              <a:t>Click to edit Master title style</a:t>
            </a:r>
            <a:endParaRPr lang="en-US" kern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 smtClean="0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Understanding the Management Process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6-1</a:t>
            </a:r>
            <a:r>
              <a:rPr lang="en-US" sz="2300" dirty="0" smtClean="0"/>
              <a:t>	Define </a:t>
            </a:r>
            <a:r>
              <a:rPr lang="en-US" sz="2300" dirty="0"/>
              <a:t>what management is.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6-2</a:t>
            </a:r>
            <a:r>
              <a:rPr lang="en-US" sz="2300" dirty="0" smtClean="0"/>
              <a:t>	Describe </a:t>
            </a:r>
            <a:r>
              <a:rPr lang="en-US" sz="2300" dirty="0"/>
              <a:t>the four basic management functions: planning, organizing, leading and motivating, and controlling.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6-3</a:t>
            </a:r>
            <a:r>
              <a:rPr lang="en-US" sz="2300" dirty="0" smtClean="0"/>
              <a:t>	Distinguish </a:t>
            </a:r>
            <a:r>
              <a:rPr lang="en-US" sz="2300" dirty="0"/>
              <a:t>among the various kinds of managers in terms of both level and area of management.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6-4</a:t>
            </a:r>
            <a:r>
              <a:rPr lang="en-US" sz="2300" dirty="0" smtClean="0"/>
              <a:t>	Identify </a:t>
            </a:r>
            <a:r>
              <a:rPr lang="en-US" sz="2300" dirty="0"/>
              <a:t>the key management skills of successful managers.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6-5</a:t>
            </a:r>
            <a:r>
              <a:rPr lang="en-US" sz="2300" dirty="0" smtClean="0"/>
              <a:t>	Explain </a:t>
            </a:r>
            <a:r>
              <a:rPr lang="en-US" sz="2300" dirty="0"/>
              <a:t>the different types of leadership.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6-6</a:t>
            </a:r>
            <a:r>
              <a:rPr lang="en-US" sz="2300" dirty="0" smtClean="0"/>
              <a:t>	Discuss </a:t>
            </a:r>
            <a:r>
              <a:rPr lang="en-US" sz="2300" dirty="0"/>
              <a:t>the steps in the managerial decision-making process.</a:t>
            </a:r>
            <a:endParaRPr lang="en-US" sz="2300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sz="2300" dirty="0" smtClean="0">
                <a:solidFill>
                  <a:srgbClr val="009900"/>
                </a:solidFill>
              </a:rPr>
              <a:t>6-7</a:t>
            </a:r>
            <a:r>
              <a:rPr lang="en-US" sz="2300" dirty="0" smtClean="0"/>
              <a:t>	Describe </a:t>
            </a:r>
            <a:r>
              <a:rPr lang="en-US" sz="2300" dirty="0"/>
              <a:t>how organizations benefit from total quality management.</a:t>
            </a:r>
            <a:endParaRPr lang="en-US" sz="23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Management?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 smtClean="0"/>
              <a:t>Management</a:t>
            </a:r>
            <a:r>
              <a:rPr lang="en-US" dirty="0" smtClean="0"/>
              <a:t> is the process of coordinating people and other resources to achieve the goals of an organization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23048"/>
            <a:ext cx="8229600" cy="1382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38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64" y="1992788"/>
            <a:ext cx="3215053" cy="2122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sz="2400" i="1" dirty="0" smtClean="0"/>
              <a:t>Material resources </a:t>
            </a:r>
            <a:r>
              <a:rPr lang="en-US" sz="2400" dirty="0" smtClean="0"/>
              <a:t>are the tangible, physical resources an organization uses</a:t>
            </a:r>
          </a:p>
          <a:p>
            <a:pPr>
              <a:lnSpc>
                <a:spcPts val="3360"/>
              </a:lnSpc>
            </a:pPr>
            <a:r>
              <a:rPr lang="en-US" sz="2400" i="1" dirty="0"/>
              <a:t>Human resources </a:t>
            </a:r>
            <a:r>
              <a:rPr lang="en-US" sz="2400" dirty="0"/>
              <a:t>are the </a:t>
            </a:r>
            <a:r>
              <a:rPr lang="en-US" sz="2400" dirty="0" smtClean="0"/>
              <a:t>people </a:t>
            </a:r>
            <a:br>
              <a:rPr lang="en-US" sz="2400" dirty="0" smtClean="0"/>
            </a:br>
            <a:r>
              <a:rPr lang="en-US" sz="2400" dirty="0" smtClean="0"/>
              <a:t>who </a:t>
            </a:r>
            <a:r>
              <a:rPr lang="en-US" sz="2400" dirty="0"/>
              <a:t>staff an organization </a:t>
            </a:r>
            <a:r>
              <a:rPr lang="en-US" sz="2400" dirty="0" smtClean="0"/>
              <a:t>and use</a:t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other resources to </a:t>
            </a:r>
            <a:r>
              <a:rPr lang="en-US" sz="2400" dirty="0" smtClean="0"/>
              <a:t>achieve </a:t>
            </a:r>
            <a:br>
              <a:rPr lang="en-US" sz="2400" dirty="0" smtClean="0"/>
            </a:br>
            <a:r>
              <a:rPr lang="en-US" sz="2400" dirty="0" smtClean="0"/>
              <a:t>the goals </a:t>
            </a:r>
            <a:r>
              <a:rPr lang="en-US" sz="2400" dirty="0"/>
              <a:t>of the </a:t>
            </a:r>
            <a:r>
              <a:rPr lang="en-US" sz="2400" dirty="0" smtClean="0"/>
              <a:t>organization</a:t>
            </a:r>
          </a:p>
          <a:p>
            <a:pPr>
              <a:lnSpc>
                <a:spcPts val="3360"/>
              </a:lnSpc>
            </a:pPr>
            <a:r>
              <a:rPr lang="en-US" sz="2400" i="1" dirty="0"/>
              <a:t>Financial resources </a:t>
            </a:r>
            <a:r>
              <a:rPr lang="en-US" sz="2400" dirty="0"/>
              <a:t>are the funds an organization uses to meet its obligations to investors and </a:t>
            </a:r>
            <a:r>
              <a:rPr lang="en-US" sz="2400" dirty="0" smtClean="0"/>
              <a:t>creditors</a:t>
            </a:r>
          </a:p>
          <a:p>
            <a:pPr>
              <a:lnSpc>
                <a:spcPts val="3360"/>
              </a:lnSpc>
            </a:pPr>
            <a:r>
              <a:rPr lang="en-US" sz="2400" i="1" dirty="0"/>
              <a:t>Information resources </a:t>
            </a:r>
            <a:r>
              <a:rPr lang="en-US" sz="2400" dirty="0"/>
              <a:t>refers to the information about the external business environment the firm uses to its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val="29150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Management Functions</a:t>
            </a:r>
          </a:p>
        </p:txBody>
      </p:sp>
      <p:sp>
        <p:nvSpPr>
          <p:cNvPr id="25602" name="Rectangle 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solidFill>
                  <a:srgbClr val="000000"/>
                </a:solidFill>
              </a:rPr>
              <a:t>How well managers perform these key management process functions determines whether a business is successful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91714"/>
            <a:ext cx="8229600" cy="24994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206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r>
              <a:rPr lang="en-US" b="1" dirty="0" smtClean="0"/>
              <a:t>Planning</a:t>
            </a:r>
            <a:r>
              <a:rPr lang="en-US" dirty="0" smtClean="0"/>
              <a:t> </a:t>
            </a:r>
            <a:r>
              <a:rPr lang="en-US" dirty="0"/>
              <a:t>is establishing organizational goals and </a:t>
            </a:r>
            <a:r>
              <a:rPr lang="en-US" dirty="0" smtClean="0"/>
              <a:t>deciding how </a:t>
            </a:r>
            <a:r>
              <a:rPr lang="en-US" dirty="0"/>
              <a:t>to accomplish them </a:t>
            </a:r>
            <a:endParaRPr lang="en-US" dirty="0" smtClean="0"/>
          </a:p>
          <a:p>
            <a:r>
              <a:rPr lang="en-US" dirty="0" smtClean="0"/>
              <a:t>An organization’s </a:t>
            </a:r>
            <a:r>
              <a:rPr lang="en-US" b="1" dirty="0" smtClean="0"/>
              <a:t>mission</a:t>
            </a:r>
            <a:r>
              <a:rPr lang="en-US" dirty="0" smtClean="0"/>
              <a:t> is a statement of the basic purpose that makes the organization different from others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10" y="3581400"/>
            <a:ext cx="5596180" cy="27744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482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Planning: Strategic Planning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/>
              <a:t>strategic planning process </a:t>
            </a:r>
            <a:r>
              <a:rPr lang="en-US" dirty="0" smtClean="0"/>
              <a:t>involves establishing </a:t>
            </a:r>
            <a:r>
              <a:rPr lang="en-US" dirty="0"/>
              <a:t>an organization’s major goals and objectives and allocating </a:t>
            </a:r>
            <a:r>
              <a:rPr lang="en-US" dirty="0" smtClean="0"/>
              <a:t>resources to </a:t>
            </a:r>
            <a:r>
              <a:rPr lang="en-US" dirty="0"/>
              <a:t>achieve </a:t>
            </a:r>
            <a:r>
              <a:rPr lang="en-US" dirty="0" smtClean="0"/>
              <a:t>them</a:t>
            </a:r>
          </a:p>
          <a:p>
            <a:pPr lvl="1"/>
            <a:r>
              <a:rPr lang="en-US" b="1" dirty="0" smtClean="0"/>
              <a:t>Goal</a:t>
            </a:r>
            <a:r>
              <a:rPr lang="en-US" b="1" dirty="0"/>
              <a:t>: </a:t>
            </a:r>
            <a:r>
              <a:rPr lang="en-US" dirty="0" smtClean="0"/>
              <a:t>An end </a:t>
            </a:r>
            <a:r>
              <a:rPr lang="en-US" dirty="0"/>
              <a:t>result that an organization is expected to achieve over a one- to ten-year period</a:t>
            </a:r>
            <a:endParaRPr lang="en-US" dirty="0" smtClean="0"/>
          </a:p>
          <a:p>
            <a:pPr lvl="1"/>
            <a:r>
              <a:rPr lang="en-US" b="1" dirty="0" smtClean="0"/>
              <a:t>Objective</a:t>
            </a:r>
            <a:r>
              <a:rPr lang="en-US" b="1" dirty="0"/>
              <a:t>: </a:t>
            </a:r>
            <a:r>
              <a:rPr lang="en-US" dirty="0" smtClean="0"/>
              <a:t>A </a:t>
            </a:r>
            <a:r>
              <a:rPr lang="en-US" dirty="0"/>
              <a:t>specific </a:t>
            </a:r>
            <a:r>
              <a:rPr lang="en-US" dirty="0" smtClean="0"/>
              <a:t>statement detailing </a:t>
            </a:r>
            <a:r>
              <a:rPr lang="en-US" dirty="0"/>
              <a:t>what an </a:t>
            </a:r>
            <a:r>
              <a:rPr lang="en-US" dirty="0" smtClean="0"/>
              <a:t>organization intends </a:t>
            </a:r>
            <a:r>
              <a:rPr lang="en-US" dirty="0"/>
              <a:t>to accomplish over </a:t>
            </a:r>
            <a:r>
              <a:rPr lang="en-US" dirty="0" smtClean="0"/>
              <a:t>a shorter </a:t>
            </a:r>
            <a:r>
              <a:rPr lang="en-US" dirty="0"/>
              <a:t>period of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Goals </a:t>
            </a:r>
            <a:r>
              <a:rPr lang="en-US" dirty="0"/>
              <a:t>in different departments and at different levels may </a:t>
            </a:r>
            <a:r>
              <a:rPr lang="en-US" dirty="0" smtClean="0"/>
              <a:t>conflict—it </a:t>
            </a:r>
            <a:r>
              <a:rPr lang="en-US" dirty="0"/>
              <a:t>is the manager’s job to achieve </a:t>
            </a:r>
            <a:r>
              <a:rPr lang="en-US" dirty="0" smtClean="0"/>
              <a:t>balance, which is called </a:t>
            </a:r>
            <a:r>
              <a:rPr lang="en-US" i="1" dirty="0" smtClean="0"/>
              <a:t>optimization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3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r>
              <a:rPr lang="en-US" sz="2600" b="1" dirty="0" smtClean="0"/>
              <a:t>SWOT analysis </a:t>
            </a:r>
            <a:r>
              <a:rPr lang="en-US" sz="2600" dirty="0" smtClean="0"/>
              <a:t>is the identification and evaluation of a firm’s strengths, weaknesses, opportunities, and threats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348037"/>
            <a:ext cx="5045733" cy="3976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194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Analysis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 smtClean="0"/>
              <a:t>Core competencies: </a:t>
            </a:r>
            <a:r>
              <a:rPr lang="en-US" dirty="0"/>
              <a:t>A</a:t>
            </a:r>
            <a:r>
              <a:rPr lang="en-US" dirty="0" smtClean="0"/>
              <a:t>pproaches and processes that give a company an advantage</a:t>
            </a:r>
          </a:p>
          <a:p>
            <a:pPr>
              <a:spcBef>
                <a:spcPts val="1200"/>
              </a:spcBef>
            </a:pPr>
            <a:r>
              <a:rPr lang="en-US" b="1" dirty="0"/>
              <a:t>Weaknesses:  </a:t>
            </a:r>
            <a:r>
              <a:rPr lang="en-US" dirty="0"/>
              <a:t>Internal limitations a company faces in developing or implementing </a:t>
            </a:r>
            <a:r>
              <a:rPr lang="en-US" dirty="0" smtClean="0"/>
              <a:t>plans</a:t>
            </a:r>
          </a:p>
          <a:p>
            <a:pPr>
              <a:spcBef>
                <a:spcPts val="1200"/>
              </a:spcBef>
            </a:pPr>
            <a:r>
              <a:rPr lang="en-US" b="1" dirty="0"/>
              <a:t>Opportunities: </a:t>
            </a:r>
            <a:r>
              <a:rPr lang="en-US" dirty="0"/>
              <a:t>Situations that, if exploited, could produce rewards </a:t>
            </a:r>
            <a:br>
              <a:rPr lang="en-US" dirty="0"/>
            </a:br>
            <a:r>
              <a:rPr lang="en-US" dirty="0"/>
              <a:t>for an </a:t>
            </a:r>
            <a:r>
              <a:rPr lang="en-US" dirty="0" smtClean="0"/>
              <a:t>organization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Threats: </a:t>
            </a:r>
            <a:r>
              <a:rPr lang="en-US" dirty="0"/>
              <a:t>Conditions or barriers that may prevent the firm from reaching its </a:t>
            </a:r>
            <a:r>
              <a:rPr lang="en-US" dirty="0" smtClean="0"/>
              <a:t>objectives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 rot="3240000">
            <a:off x="5087269" y="3227384"/>
            <a:ext cx="2209800" cy="1392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YABRESSE/SHUTTERSTOCK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5107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50" y="1295400"/>
            <a:ext cx="537990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318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Plans: Strategic Plan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57800" y="1600200"/>
            <a:ext cx="3429000" cy="4800600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Broad guide for major policy </a:t>
            </a:r>
            <a:r>
              <a:rPr lang="en-US" dirty="0" smtClean="0"/>
              <a:t>setting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Designed to achieve long-term </a:t>
            </a:r>
            <a:r>
              <a:rPr lang="en-US" dirty="0" smtClean="0"/>
              <a:t>goals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Set by board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directors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top management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04800" y="1388934"/>
            <a:ext cx="4953000" cy="4962268"/>
            <a:chOff x="762000" y="1447800"/>
            <a:chExt cx="4953000" cy="49622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Oval 5"/>
            <p:cNvSpPr/>
            <p:nvPr/>
          </p:nvSpPr>
          <p:spPr>
            <a:xfrm>
              <a:off x="762000" y="1447800"/>
              <a:ext cx="4953000" cy="4953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342768" y="2514600"/>
              <a:ext cx="3886200" cy="388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047618" y="3933568"/>
              <a:ext cx="2476500" cy="24765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514600" y="4876800"/>
              <a:ext cx="1524000" cy="152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Goal</a:t>
              </a:r>
              <a:endParaRPr lang="en-US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65375" y="1905000"/>
              <a:ext cx="33462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+mn-lt"/>
                </a:rPr>
                <a:t>Strategic Plan</a:t>
              </a:r>
              <a:endParaRPr lang="en-US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621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Plans: Tactical Plan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57800" y="1600200"/>
            <a:ext cx="3429000" cy="4800600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Smaller-scale plan to implement strategic </a:t>
            </a:r>
            <a:r>
              <a:rPr lang="en-US" dirty="0" smtClean="0"/>
              <a:t>plan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May be updated </a:t>
            </a:r>
            <a:r>
              <a:rPr lang="en-US" dirty="0" smtClean="0"/>
              <a:t>periodically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Easier to change than strategic plans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4800" y="1371600"/>
            <a:ext cx="4953000" cy="4962268"/>
            <a:chOff x="762000" y="1565532"/>
            <a:chExt cx="4953000" cy="49622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Oval 5"/>
            <p:cNvSpPr/>
            <p:nvPr/>
          </p:nvSpPr>
          <p:spPr>
            <a:xfrm>
              <a:off x="762000" y="1565532"/>
              <a:ext cx="4953000" cy="4953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342768" y="2632332"/>
              <a:ext cx="3886200" cy="388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047618" y="4051300"/>
              <a:ext cx="2476500" cy="24765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514600" y="4994532"/>
              <a:ext cx="1524000" cy="152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Goal</a:t>
              </a:r>
              <a:endParaRPr lang="en-US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38459" y="3375360"/>
              <a:ext cx="307627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+mn-lt"/>
                </a:rPr>
                <a:t>Tactical Plan</a:t>
              </a:r>
              <a:endParaRPr 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Plans: Operational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600200"/>
            <a:ext cx="3429000" cy="4800600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Designed to implement tactical </a:t>
            </a:r>
            <a:r>
              <a:rPr lang="en-US" dirty="0" smtClean="0"/>
              <a:t>plans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Plan is one year or </a:t>
            </a:r>
            <a:r>
              <a:rPr lang="en-US" dirty="0" smtClean="0"/>
              <a:t>less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Deals with how to accomplish specific objectives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1362332"/>
            <a:ext cx="4953000" cy="4962268"/>
            <a:chOff x="762000" y="1524000"/>
            <a:chExt cx="4953000" cy="49622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Oval 5"/>
            <p:cNvSpPr/>
            <p:nvPr/>
          </p:nvSpPr>
          <p:spPr>
            <a:xfrm>
              <a:off x="762000" y="1524000"/>
              <a:ext cx="4953000" cy="4953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342768" y="2590800"/>
              <a:ext cx="3886200" cy="388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047618" y="4009768"/>
              <a:ext cx="2476500" cy="24765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514600" y="4953000"/>
              <a:ext cx="1524000" cy="152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Goal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76466" y="4259759"/>
              <a:ext cx="2243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 smtClean="0">
                  <a:solidFill>
                    <a:schemeClr val="bg1"/>
                  </a:solidFill>
                  <a:latin typeface="+mn-lt"/>
                </a:rPr>
                <a:t>Operational Plan</a:t>
              </a:r>
              <a:endParaRPr lang="en-US" sz="22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Plans: Contingency Plans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410200" y="4353342"/>
            <a:ext cx="3276600" cy="204745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Outline </a:t>
            </a:r>
            <a:r>
              <a:rPr lang="en-US" dirty="0"/>
              <a:t>of alternative courses of action if other plans are disrupted or </a:t>
            </a:r>
            <a:r>
              <a:rPr lang="en-US" dirty="0" err="1" smtClean="0"/>
              <a:t>noneffective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" y="1362332"/>
            <a:ext cx="4953000" cy="4962268"/>
            <a:chOff x="762000" y="1524000"/>
            <a:chExt cx="4953000" cy="4962268"/>
          </a:xfrm>
        </p:grpSpPr>
        <p:sp>
          <p:nvSpPr>
            <p:cNvPr id="6" name="Oval 5"/>
            <p:cNvSpPr/>
            <p:nvPr/>
          </p:nvSpPr>
          <p:spPr>
            <a:xfrm>
              <a:off x="762000" y="1524000"/>
              <a:ext cx="4953000" cy="49530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342768" y="2590800"/>
              <a:ext cx="3886200" cy="388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047618" y="4009768"/>
              <a:ext cx="2476500" cy="24765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514600" y="4953000"/>
              <a:ext cx="1524000" cy="1524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Goal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76466" y="4259759"/>
              <a:ext cx="2243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 smtClean="0">
                  <a:solidFill>
                    <a:schemeClr val="bg1"/>
                  </a:solidFill>
                  <a:latin typeface="+mn-lt"/>
                </a:rPr>
                <a:t>Operational Plan</a:t>
              </a:r>
              <a:endParaRPr lang="en-US" sz="22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38459" y="3333828"/>
              <a:ext cx="3076275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+mn-lt"/>
                </a:rPr>
                <a:t>Tactical Plan</a:t>
              </a:r>
              <a:endParaRPr lang="en-US" sz="28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65375" y="1981200"/>
              <a:ext cx="33462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+mn-lt"/>
                </a:rPr>
                <a:t>Strategic Plan</a:t>
              </a:r>
              <a:endParaRPr lang="en-US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38800" y="1535978"/>
            <a:ext cx="2971800" cy="2473790"/>
            <a:chOff x="6019800" y="1535978"/>
            <a:chExt cx="2971800" cy="24737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Hexagon 18"/>
            <p:cNvSpPr/>
            <p:nvPr/>
          </p:nvSpPr>
          <p:spPr>
            <a:xfrm>
              <a:off x="6019800" y="1535978"/>
              <a:ext cx="2971800" cy="2473790"/>
            </a:xfrm>
            <a:prstGeom prst="hexag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Hexagon 19"/>
            <p:cNvSpPr/>
            <p:nvPr/>
          </p:nvSpPr>
          <p:spPr>
            <a:xfrm>
              <a:off x="6342898" y="1797918"/>
              <a:ext cx="2325603" cy="1935882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Hexagon 20"/>
            <p:cNvSpPr/>
            <p:nvPr/>
          </p:nvSpPr>
          <p:spPr>
            <a:xfrm>
              <a:off x="6555543" y="2013577"/>
              <a:ext cx="1900312" cy="1581861"/>
            </a:xfrm>
            <a:prstGeom prst="hex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Hexagon 23"/>
            <p:cNvSpPr/>
            <p:nvPr/>
          </p:nvSpPr>
          <p:spPr>
            <a:xfrm>
              <a:off x="6830162" y="2242176"/>
              <a:ext cx="1351071" cy="1124661"/>
            </a:xfrm>
            <a:prstGeom prst="hexagon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56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the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/>
              <a:t>Organizing</a:t>
            </a:r>
            <a:r>
              <a:rPr lang="en-US" dirty="0"/>
              <a:t> is the grouping </a:t>
            </a:r>
            <a:r>
              <a:rPr lang="en-US" dirty="0" smtClean="0"/>
              <a:t>of resources </a:t>
            </a:r>
            <a:r>
              <a:rPr lang="en-US" dirty="0"/>
              <a:t>and activities to accomplish some end result in an efficient and </a:t>
            </a:r>
            <a:r>
              <a:rPr lang="en-US" dirty="0" smtClean="0"/>
              <a:t>effective manner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932" y="3122762"/>
            <a:ext cx="4910136" cy="32018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23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and Motivating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b="1" dirty="0" smtClean="0"/>
              <a:t>Leading</a:t>
            </a:r>
            <a:r>
              <a:rPr lang="en-US" dirty="0" smtClean="0"/>
              <a:t> is the </a:t>
            </a:r>
            <a:br>
              <a:rPr lang="en-US" dirty="0" smtClean="0"/>
            </a:br>
            <a:r>
              <a:rPr lang="en-US" dirty="0" smtClean="0"/>
              <a:t>process of </a:t>
            </a:r>
            <a:br>
              <a:rPr lang="en-US" dirty="0" smtClean="0"/>
            </a:br>
            <a:r>
              <a:rPr lang="en-US" dirty="0" smtClean="0"/>
              <a:t>influencing people </a:t>
            </a:r>
            <a:br>
              <a:rPr lang="en-US" dirty="0" smtClean="0"/>
            </a:br>
            <a:r>
              <a:rPr lang="en-US" dirty="0" smtClean="0"/>
              <a:t>to work toward a </a:t>
            </a:r>
            <a:br>
              <a:rPr lang="en-US" dirty="0" smtClean="0"/>
            </a:br>
            <a:r>
              <a:rPr lang="en-US" dirty="0" smtClean="0"/>
              <a:t>common goal</a:t>
            </a:r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b="1" dirty="0" smtClean="0"/>
              <a:t>Motivating</a:t>
            </a:r>
            <a:r>
              <a:rPr lang="en-US" dirty="0" smtClean="0"/>
              <a:t> is the </a:t>
            </a:r>
            <a:br>
              <a:rPr lang="en-US" dirty="0" smtClean="0"/>
            </a:br>
            <a:r>
              <a:rPr lang="en-US" dirty="0" smtClean="0"/>
              <a:t>process of providing reasons for people to work in the best interests of the organization</a:t>
            </a:r>
            <a:endParaRPr lang="en-US" dirty="0"/>
          </a:p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Together, leading and motivating are </a:t>
            </a:r>
            <a:r>
              <a:rPr lang="en-US" dirty="0" smtClean="0"/>
              <a:t>often referred </a:t>
            </a:r>
            <a:r>
              <a:rPr lang="en-US" dirty="0"/>
              <a:t>to as </a:t>
            </a:r>
            <a:r>
              <a:rPr lang="en-US" b="1" dirty="0"/>
              <a:t>directing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205" y="1371600"/>
            <a:ext cx="4684995" cy="2898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766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Directing: Leading and Motivating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spcBef>
                <a:spcPts val="1800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think are the </a:t>
            </a:r>
            <a:b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important traits or skills</a:t>
            </a:r>
            <a:b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leader to have?</a:t>
            </a:r>
          </a:p>
          <a:p>
            <a:pPr marL="0" indent="0" algn="ctr">
              <a:lnSpc>
                <a:spcPts val="3360"/>
              </a:lnSpc>
              <a:spcBef>
                <a:spcPts val="1800"/>
              </a:spcBef>
              <a:buNone/>
            </a:pPr>
            <a:endParaRPr lang="en-US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ts val="3360"/>
              </a:lnSpc>
              <a:spcBef>
                <a:spcPts val="1800"/>
              </a:spcBef>
              <a:buNone/>
            </a:pPr>
            <a:endParaRPr lang="en-US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0" indent="0">
              <a:lnSpc>
                <a:spcPts val="3360"/>
              </a:lnSpc>
              <a:spcBef>
                <a:spcPts val="1800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leadership in business different than leadership in politics or social situations?</a:t>
            </a:r>
            <a:endParaRPr lang="en-US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57200" y="1524000"/>
            <a:ext cx="50292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3657600" y="4343400"/>
            <a:ext cx="48006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2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Ongoing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Controlling</a:t>
            </a:r>
            <a:r>
              <a:rPr lang="en-US" dirty="0"/>
              <a:t> is the process of </a:t>
            </a:r>
            <a:r>
              <a:rPr lang="en-US" dirty="0" smtClean="0"/>
              <a:t>evaluating and regulating </a:t>
            </a:r>
            <a:r>
              <a:rPr lang="en-US" dirty="0"/>
              <a:t>ongoing activities to ensure that </a:t>
            </a:r>
            <a:r>
              <a:rPr lang="en-US" dirty="0" smtClean="0"/>
              <a:t>goals are </a:t>
            </a:r>
            <a:r>
              <a:rPr lang="en-US" dirty="0"/>
              <a:t>achieved</a:t>
            </a:r>
          </a:p>
          <a:p>
            <a:r>
              <a:rPr lang="en-US" dirty="0" smtClean="0"/>
              <a:t>Requires constant monitoring and adjusting </a:t>
            </a:r>
          </a:p>
          <a:p>
            <a:r>
              <a:rPr lang="en-US" dirty="0" smtClean="0"/>
              <a:t>Control function</a:t>
            </a:r>
          </a:p>
          <a:p>
            <a:pPr lvl="1"/>
            <a:r>
              <a:rPr lang="en-US" dirty="0" smtClean="0"/>
              <a:t>Set standards</a:t>
            </a:r>
          </a:p>
          <a:p>
            <a:pPr lvl="1"/>
            <a:r>
              <a:rPr lang="en-US" dirty="0" smtClean="0"/>
              <a:t>Measure performance</a:t>
            </a:r>
          </a:p>
          <a:p>
            <a:pPr lvl="1"/>
            <a:r>
              <a:rPr lang="en-US" dirty="0" smtClean="0"/>
              <a:t>Take corrective 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970" y="3429001"/>
            <a:ext cx="3909830" cy="2819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1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can be classified in two ways: </a:t>
            </a:r>
            <a:endParaRPr lang="en-US" dirty="0" smtClean="0"/>
          </a:p>
          <a:p>
            <a:pPr lvl="1"/>
            <a:r>
              <a:rPr lang="en-US" dirty="0" smtClean="0"/>
              <a:t>According </a:t>
            </a:r>
            <a:r>
              <a:rPr lang="en-US" dirty="0"/>
              <a:t>to their level within </a:t>
            </a:r>
            <a:r>
              <a:rPr lang="en-US" dirty="0" smtClean="0"/>
              <a:t>an organization</a:t>
            </a:r>
          </a:p>
          <a:p>
            <a:pPr lvl="1"/>
            <a:r>
              <a:rPr lang="en-US" dirty="0" smtClean="0"/>
              <a:t>According </a:t>
            </a:r>
            <a:r>
              <a:rPr lang="en-US" dirty="0"/>
              <a:t>to their area of management</a:t>
            </a:r>
            <a:endParaRPr lang="en-US" b="1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An organization can be thought of  </a:t>
            </a:r>
            <a:r>
              <a:rPr lang="en-US" dirty="0"/>
              <a:t>as a </a:t>
            </a:r>
            <a:r>
              <a:rPr lang="en-US" dirty="0" smtClean="0"/>
              <a:t>three-story structure; each </a:t>
            </a:r>
            <a:r>
              <a:rPr lang="en-US" dirty="0"/>
              <a:t>story </a:t>
            </a:r>
            <a:r>
              <a:rPr lang="en-US" dirty="0" smtClean="0"/>
              <a:t>corresponds to </a:t>
            </a:r>
            <a:r>
              <a:rPr lang="en-US" dirty="0"/>
              <a:t>one of the three general levels of management: </a:t>
            </a:r>
            <a:endParaRPr lang="en-US" dirty="0" smtClean="0"/>
          </a:p>
          <a:p>
            <a:pPr lvl="1"/>
            <a:r>
              <a:rPr lang="en-US" dirty="0" smtClean="0"/>
              <a:t>Top managers</a:t>
            </a:r>
          </a:p>
          <a:p>
            <a:pPr lvl="1"/>
            <a:r>
              <a:rPr lang="en-US" dirty="0" smtClean="0"/>
              <a:t>Middle managers</a:t>
            </a:r>
          </a:p>
          <a:p>
            <a:pPr lvl="1"/>
            <a:r>
              <a:rPr lang="en-US" dirty="0" smtClean="0"/>
              <a:t>First-line managers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637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Levels: Top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600200"/>
            <a:ext cx="40386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Upper-level executive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Guides and controls the organization’s overall fortunes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Responsible for developing the mission and determining strategy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President, Vice President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3" y="1771650"/>
            <a:ext cx="4040204" cy="4171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462013" y="2667000"/>
            <a:ext cx="4040204" cy="32766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5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Levels: Middle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600200"/>
            <a:ext cx="41148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500" dirty="0" smtClean="0"/>
              <a:t>Implements strategy and policies developed by top managers</a:t>
            </a:r>
          </a:p>
          <a:p>
            <a:pPr>
              <a:spcBef>
                <a:spcPts val="1200"/>
              </a:spcBef>
            </a:pPr>
            <a:r>
              <a:rPr lang="en-US" sz="2500" dirty="0" smtClean="0"/>
              <a:t>Develop tactical and operational plans</a:t>
            </a:r>
          </a:p>
          <a:p>
            <a:pPr>
              <a:spcBef>
                <a:spcPts val="1200"/>
              </a:spcBef>
            </a:pPr>
            <a:r>
              <a:rPr lang="en-US" sz="2500" dirty="0" smtClean="0"/>
              <a:t>Coordinate and supervise first-line managers</a:t>
            </a:r>
          </a:p>
          <a:p>
            <a:pPr>
              <a:spcBef>
                <a:spcPts val="1200"/>
              </a:spcBef>
            </a:pPr>
            <a:r>
              <a:rPr lang="en-US" sz="2500" dirty="0" smtClean="0"/>
              <a:t>Division Manager, Department </a:t>
            </a:r>
            <a:r>
              <a:rPr lang="en-US" sz="2500" dirty="0"/>
              <a:t>H</a:t>
            </a:r>
            <a:r>
              <a:rPr lang="en-US" sz="2500" dirty="0" smtClean="0"/>
              <a:t>ead, Plant </a:t>
            </a:r>
            <a:r>
              <a:rPr lang="en-US" sz="2500" dirty="0"/>
              <a:t>M</a:t>
            </a:r>
            <a:r>
              <a:rPr lang="en-US" sz="2500" dirty="0" smtClean="0"/>
              <a:t>anger, Operations </a:t>
            </a:r>
            <a:r>
              <a:rPr lang="en-US" sz="2500" dirty="0"/>
              <a:t>M</a:t>
            </a:r>
            <a:r>
              <a:rPr lang="en-US" sz="2500" dirty="0" smtClean="0"/>
              <a:t>anager</a:t>
            </a:r>
            <a:endParaRPr lang="en-US" sz="25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6" y="1771650"/>
            <a:ext cx="4040204" cy="4171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462013" y="4572000"/>
            <a:ext cx="4040204" cy="13716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62013" y="1905001"/>
            <a:ext cx="4040204" cy="8382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9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Management Levels:</a:t>
            </a:r>
            <a:br>
              <a:rPr lang="en-US" dirty="0" smtClean="0"/>
            </a:br>
            <a:r>
              <a:rPr lang="en-US" dirty="0" smtClean="0"/>
              <a:t>First-Line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447800"/>
            <a:ext cx="4038600" cy="4800600"/>
          </a:xfrm>
        </p:spPr>
        <p:txBody>
          <a:bodyPr/>
          <a:lstStyle/>
          <a:p>
            <a:pPr>
              <a:lnSpc>
                <a:spcPts val="2400"/>
              </a:lnSpc>
              <a:spcBef>
                <a:spcPts val="1800"/>
              </a:spcBef>
            </a:pPr>
            <a:r>
              <a:rPr lang="en-US" sz="2400" dirty="0" smtClean="0"/>
              <a:t>Coordinates and supervises operating employees</a:t>
            </a:r>
          </a:p>
          <a:p>
            <a:pPr>
              <a:lnSpc>
                <a:spcPts val="2400"/>
              </a:lnSpc>
              <a:spcBef>
                <a:spcPts val="1800"/>
              </a:spcBef>
            </a:pPr>
            <a:r>
              <a:rPr lang="en-US" sz="2400" dirty="0" smtClean="0"/>
              <a:t>Spend most of time motivating and working with employees, answering questions, and solving day-to-day problems</a:t>
            </a:r>
          </a:p>
          <a:p>
            <a:pPr>
              <a:lnSpc>
                <a:spcPts val="2400"/>
              </a:lnSpc>
              <a:spcBef>
                <a:spcPts val="1800"/>
              </a:spcBef>
            </a:pPr>
            <a:r>
              <a:rPr lang="en-US" sz="2400" dirty="0" smtClean="0"/>
              <a:t>Former operating employees who were promoted</a:t>
            </a:r>
          </a:p>
          <a:p>
            <a:pPr>
              <a:lnSpc>
                <a:spcPts val="2400"/>
              </a:lnSpc>
              <a:spcBef>
                <a:spcPts val="1800"/>
              </a:spcBef>
            </a:pPr>
            <a:r>
              <a:rPr lang="en-US" sz="2400" dirty="0" smtClean="0"/>
              <a:t>Office Manager, Supervisor, Foreman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3" y="1771650"/>
            <a:ext cx="4040204" cy="4171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462013" y="1905000"/>
            <a:ext cx="4040204" cy="27432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3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Areas of Management Specialization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8077200" cy="3962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Organizational structure can be divided into areas of specialization</a:t>
            </a:r>
          </a:p>
          <a:p>
            <a:pPr marL="685800"/>
            <a:r>
              <a:rPr lang="en-US" dirty="0"/>
              <a:t>Finance</a:t>
            </a:r>
          </a:p>
          <a:p>
            <a:pPr marL="685800"/>
            <a:r>
              <a:rPr lang="en-US" dirty="0"/>
              <a:t>Operations</a:t>
            </a:r>
          </a:p>
          <a:p>
            <a:pPr marL="685800"/>
            <a:r>
              <a:rPr lang="en-US" dirty="0"/>
              <a:t>Marketing</a:t>
            </a:r>
          </a:p>
          <a:p>
            <a:pPr marL="685800"/>
            <a:r>
              <a:rPr lang="en-US" dirty="0"/>
              <a:t>Human Resources</a:t>
            </a:r>
          </a:p>
          <a:p>
            <a:pPr marL="685800"/>
            <a:r>
              <a:rPr lang="en-US" dirty="0"/>
              <a:t>Administration</a:t>
            </a:r>
          </a:p>
          <a:p>
            <a:pPr marL="685800"/>
            <a:r>
              <a:rPr lang="en-US" dirty="0"/>
              <a:t>Other (R&amp;D</a:t>
            </a:r>
            <a:r>
              <a:rPr lang="en-US" dirty="0" smtClean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8229600" cy="8423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57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Areas of Management Specialization:</a:t>
            </a:r>
            <a:br>
              <a:rPr lang="en-US" dirty="0" smtClean="0"/>
            </a:br>
            <a:r>
              <a:rPr lang="en-US" dirty="0" smtClean="0"/>
              <a:t>Financial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667000"/>
            <a:ext cx="8077200" cy="3733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/>
              <a:t>financial manager </a:t>
            </a:r>
            <a:r>
              <a:rPr lang="en-US" dirty="0"/>
              <a:t>is primarily responsible for </a:t>
            </a:r>
            <a:r>
              <a:rPr lang="en-US" dirty="0" smtClean="0"/>
              <a:t>an organization’s </a:t>
            </a:r>
            <a:r>
              <a:rPr lang="en-US" dirty="0"/>
              <a:t>financial </a:t>
            </a:r>
            <a:r>
              <a:rPr lang="en-US" dirty="0" smtClean="0"/>
              <a:t>resources</a:t>
            </a:r>
          </a:p>
          <a:p>
            <a:r>
              <a:rPr lang="en-US" dirty="0" smtClean="0"/>
              <a:t>Specialized areas within </a:t>
            </a:r>
            <a:r>
              <a:rPr lang="en-US" dirty="0"/>
              <a:t>financial </a:t>
            </a:r>
            <a:r>
              <a:rPr lang="en-US" dirty="0" smtClean="0"/>
              <a:t>management:</a:t>
            </a:r>
          </a:p>
          <a:p>
            <a:pPr lvl="1"/>
            <a:r>
              <a:rPr lang="en-US" dirty="0" smtClean="0"/>
              <a:t>Accounting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Investment</a:t>
            </a:r>
            <a:endParaRPr lang="en-US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19866"/>
            <a:ext cx="8229600" cy="842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81200" y="1596067"/>
            <a:ext cx="67056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9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Areas of Management Specialization:</a:t>
            </a:r>
            <a:br>
              <a:rPr lang="en-US" dirty="0" smtClean="0"/>
            </a:br>
            <a:r>
              <a:rPr lang="en-US" dirty="0" smtClean="0"/>
              <a:t>Operations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077200" cy="3810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An </a:t>
            </a:r>
            <a:r>
              <a:rPr lang="en-US" b="1" dirty="0" smtClean="0"/>
              <a:t>operations manager </a:t>
            </a:r>
            <a:r>
              <a:rPr lang="en-US" dirty="0" smtClean="0"/>
              <a:t>manages systems that convert resources into goods and services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Techniques and procedures can be applied to business and non-business activities</a:t>
            </a:r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19866"/>
            <a:ext cx="8229600" cy="842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276600" y="1596067"/>
            <a:ext cx="53340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95300" y="1596067"/>
            <a:ext cx="14859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6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Areas of Management Specialization:</a:t>
            </a:r>
            <a:br>
              <a:rPr lang="en-US" dirty="0" smtClean="0"/>
            </a:br>
            <a:r>
              <a:rPr lang="en-US" dirty="0" smtClean="0"/>
              <a:t>Marketing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077200" cy="3810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 </a:t>
            </a:r>
            <a:r>
              <a:rPr lang="en-US" b="1" dirty="0" smtClean="0"/>
              <a:t>marketing manager </a:t>
            </a:r>
            <a:r>
              <a:rPr lang="en-US" dirty="0" smtClean="0"/>
              <a:t>facilitates the exchange of products between an organization and its customers and clients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Marketing Research, Product Management, Advertising, Promotion, Sales, Distribution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19866"/>
            <a:ext cx="8229600" cy="842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4572000" y="1596067"/>
            <a:ext cx="40386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95300" y="1596067"/>
            <a:ext cx="27813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5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5"/>
          <a:stretch/>
        </p:blipFill>
        <p:spPr>
          <a:xfrm>
            <a:off x="1928813" y="4798989"/>
            <a:ext cx="5286374" cy="1449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Areas of Management Specialization:</a:t>
            </a:r>
            <a:br>
              <a:rPr lang="en-US" dirty="0" smtClean="0"/>
            </a:br>
            <a:r>
              <a:rPr lang="en-US" dirty="0" smtClean="0"/>
              <a:t>Human Resources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077200" cy="3810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600" dirty="0" smtClean="0"/>
              <a:t>A </a:t>
            </a:r>
            <a:r>
              <a:rPr lang="en-US" sz="2600" b="1" dirty="0" smtClean="0"/>
              <a:t>human resources manager </a:t>
            </a:r>
            <a:r>
              <a:rPr lang="en-US" sz="2600" dirty="0" smtClean="0"/>
              <a:t>manages a company’s human resources programs</a:t>
            </a:r>
          </a:p>
          <a:p>
            <a:pPr>
              <a:spcBef>
                <a:spcPts val="1200"/>
              </a:spcBef>
            </a:pPr>
            <a:r>
              <a:rPr lang="en-US" sz="2600" dirty="0" smtClean="0"/>
              <a:t>Hiring, training, and evaluating employee performance</a:t>
            </a:r>
          </a:p>
          <a:p>
            <a:pPr>
              <a:spcBef>
                <a:spcPts val="1200"/>
              </a:spcBef>
            </a:pPr>
            <a:r>
              <a:rPr lang="en-US" sz="2600" dirty="0" smtClean="0"/>
              <a:t>Ensures government regulation compliance</a:t>
            </a:r>
            <a:endParaRPr lang="en-US" sz="26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19866"/>
            <a:ext cx="8229600" cy="842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867400" y="1596067"/>
            <a:ext cx="27432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95300" y="1596067"/>
            <a:ext cx="40767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4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Areas of Management Specialization:</a:t>
            </a:r>
            <a:br>
              <a:rPr lang="en-US" dirty="0" smtClean="0"/>
            </a:br>
            <a:r>
              <a:rPr lang="en-US" dirty="0" smtClean="0"/>
              <a:t>Administrative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077200" cy="3810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An </a:t>
            </a:r>
            <a:r>
              <a:rPr lang="en-US" b="1" dirty="0" smtClean="0"/>
              <a:t>administrative manager </a:t>
            </a:r>
            <a:r>
              <a:rPr lang="en-US" dirty="0" smtClean="0"/>
              <a:t>is also called </a:t>
            </a:r>
            <a:r>
              <a:rPr lang="en-US" i="1" dirty="0" smtClean="0"/>
              <a:t>general manager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Provides overall guidance and leadership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Coordinates other specialized managers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519866"/>
            <a:ext cx="8229600" cy="842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7162800" y="1596067"/>
            <a:ext cx="14478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95300" y="1596067"/>
            <a:ext cx="5372100" cy="6858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5" y="1381125"/>
            <a:ext cx="5048250" cy="4791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482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Managers:</a:t>
            </a:r>
            <a:br>
              <a:rPr lang="en-US" dirty="0" smtClean="0"/>
            </a:br>
            <a:r>
              <a:rPr lang="en-US" dirty="0" smtClean="0"/>
              <a:t>Conceptual Skills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Conceptual skills </a:t>
            </a:r>
            <a:r>
              <a:rPr lang="en-US" dirty="0" smtClean="0"/>
              <a:t>involve: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Ability to think in abstract terms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Help organization see the big picture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Solicit a wide </a:t>
            </a:r>
            <a:br>
              <a:rPr lang="en-US" dirty="0" smtClean="0"/>
            </a:br>
            <a:r>
              <a:rPr lang="en-US" dirty="0" smtClean="0"/>
              <a:t>variety of </a:t>
            </a:r>
            <a:br>
              <a:rPr lang="en-US" dirty="0" smtClean="0"/>
            </a:br>
            <a:r>
              <a:rPr lang="en-US" dirty="0" smtClean="0"/>
              <a:t>viewpoints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079738"/>
            <a:ext cx="4575948" cy="3241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33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Managers:</a:t>
            </a:r>
            <a:br>
              <a:rPr lang="en-US" dirty="0" smtClean="0"/>
            </a:br>
            <a:r>
              <a:rPr lang="en-US" dirty="0" smtClean="0"/>
              <a:t>Analytic Skills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Employers expect managers to use </a:t>
            </a:r>
            <a:r>
              <a:rPr lang="en-US" b="1" dirty="0"/>
              <a:t>analytic skills</a:t>
            </a:r>
            <a:r>
              <a:rPr lang="en-US" dirty="0"/>
              <a:t> </a:t>
            </a:r>
            <a:r>
              <a:rPr lang="en-US" dirty="0" smtClean="0"/>
              <a:t>to: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Identify problems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Prioritize issues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Recognize underlying </a:t>
            </a:r>
            <a:r>
              <a:rPr lang="en-US" dirty="0" smtClean="0"/>
              <a:t>reasons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 smtClean="0"/>
              <a:t>Generate possible alternatives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Select the best solution</a:t>
            </a:r>
          </a:p>
        </p:txBody>
      </p:sp>
    </p:spTree>
    <p:extLst>
      <p:ext uri="{BB962C8B-B14F-4D97-AF65-F5344CB8AC3E}">
        <p14:creationId xmlns:p14="http://schemas.microsoft.com/office/powerpoint/2010/main" val="21480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Managers:</a:t>
            </a:r>
            <a:br>
              <a:rPr lang="en-US" dirty="0" smtClean="0"/>
            </a:br>
            <a:r>
              <a:rPr lang="en-US" dirty="0" smtClean="0"/>
              <a:t>Interpersonal Skills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Interpersonal skills </a:t>
            </a:r>
            <a:r>
              <a:rPr lang="en-US" dirty="0" smtClean="0"/>
              <a:t>involve: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Ability to deal effectively with people inside and outside the organization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Relate to people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Understand needs </a:t>
            </a:r>
            <a:br>
              <a:rPr lang="en-US" dirty="0" smtClean="0"/>
            </a:br>
            <a:r>
              <a:rPr lang="en-US" dirty="0" smtClean="0"/>
              <a:t>and motives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Show genuine compassion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628900"/>
            <a:ext cx="3091555" cy="3646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32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Managers:</a:t>
            </a:r>
            <a:br>
              <a:rPr lang="en-US" dirty="0" smtClean="0"/>
            </a:br>
            <a:r>
              <a:rPr lang="en-US" dirty="0" smtClean="0"/>
              <a:t>Technical Skills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Technical skills </a:t>
            </a:r>
            <a:r>
              <a:rPr lang="en-US" dirty="0" smtClean="0"/>
              <a:t>involve: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Specific skills related to the activities they manage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Train, answer questions, provide guidance and direction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More important for Middle and First-Line Managers</a:t>
            </a:r>
          </a:p>
        </p:txBody>
      </p:sp>
    </p:spTree>
    <p:extLst>
      <p:ext uri="{BB962C8B-B14F-4D97-AF65-F5344CB8AC3E}">
        <p14:creationId xmlns:p14="http://schemas.microsoft.com/office/powerpoint/2010/main" val="403177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Skills of Successful Managers:</a:t>
            </a:r>
            <a:br>
              <a:rPr lang="en-US" dirty="0" smtClean="0"/>
            </a:br>
            <a:r>
              <a:rPr lang="en-US" dirty="0" smtClean="0"/>
              <a:t>Communication Skills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Communication </a:t>
            </a:r>
            <a:r>
              <a:rPr lang="en-US" b="1" dirty="0" smtClean="0"/>
              <a:t>skills </a:t>
            </a:r>
            <a:r>
              <a:rPr lang="en-US" dirty="0" smtClean="0"/>
              <a:t>involve: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Ability to speak, listen, and write effectively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Technology makes communication both easier and more complex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Must stay informed and maximize potential of digital communications</a:t>
            </a:r>
          </a:p>
        </p:txBody>
      </p:sp>
    </p:spTree>
    <p:extLst>
      <p:ext uri="{BB962C8B-B14F-4D97-AF65-F5344CB8AC3E}">
        <p14:creationId xmlns:p14="http://schemas.microsoft.com/office/powerpoint/2010/main" val="80284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Skills of Successful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spcBef>
                <a:spcPts val="3072"/>
              </a:spcBef>
              <a:buNone/>
            </a:pPr>
            <a:endParaRPr lang="en-US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3072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ideal balance </a:t>
            </a:r>
            <a:b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skills for a manager?</a:t>
            </a:r>
          </a:p>
          <a:p>
            <a:pPr marL="0" indent="0" algn="ctr">
              <a:spcBef>
                <a:spcPts val="3072"/>
              </a:spcBef>
              <a:buNone/>
            </a:pPr>
            <a:endParaRPr lang="en-US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072"/>
              </a:spcBef>
              <a:buNone/>
            </a:pPr>
            <a:endParaRPr lang="en-US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072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does the industry matter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4419600" y="2209800"/>
            <a:ext cx="4419600" cy="1219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457200" y="4953000"/>
            <a:ext cx="6324600" cy="7620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For each skill, provide an example of how a manager could use it in a real-world situation.</a:t>
            </a:r>
          </a:p>
          <a:p>
            <a:pPr marL="621792">
              <a:spcBef>
                <a:spcPts val="1200"/>
              </a:spcBef>
            </a:pPr>
            <a:r>
              <a:rPr lang="en-US" dirty="0"/>
              <a:t>Technical skill</a:t>
            </a:r>
          </a:p>
          <a:p>
            <a:pPr marL="621792">
              <a:spcBef>
                <a:spcPts val="1200"/>
              </a:spcBef>
            </a:pPr>
            <a:r>
              <a:rPr lang="en-US" dirty="0"/>
              <a:t>Conceptual skill</a:t>
            </a:r>
          </a:p>
          <a:p>
            <a:pPr marL="621792">
              <a:spcBef>
                <a:spcPts val="1200"/>
              </a:spcBef>
            </a:pPr>
            <a:r>
              <a:rPr lang="en-US" dirty="0"/>
              <a:t>Analytic skill</a:t>
            </a:r>
          </a:p>
          <a:p>
            <a:pPr marL="621792">
              <a:spcBef>
                <a:spcPts val="1200"/>
              </a:spcBef>
            </a:pPr>
            <a:r>
              <a:rPr lang="en-US" dirty="0"/>
              <a:t>Communication skill</a:t>
            </a:r>
          </a:p>
          <a:p>
            <a:pPr marL="621792">
              <a:spcBef>
                <a:spcPts val="1200"/>
              </a:spcBef>
            </a:pPr>
            <a:r>
              <a:rPr lang="en-US" dirty="0"/>
              <a:t>Interpersonal </a:t>
            </a:r>
            <a:r>
              <a:rPr lang="en-US" dirty="0" smtClean="0"/>
              <a:t>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5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Leadership </a:t>
            </a:r>
            <a:r>
              <a:rPr lang="en-US" dirty="0" smtClean="0"/>
              <a:t>has </a:t>
            </a:r>
            <a:r>
              <a:rPr lang="en-US" dirty="0"/>
              <a:t>been defined broadly as the ability to influence </a:t>
            </a:r>
            <a:r>
              <a:rPr lang="en-US" dirty="0" smtClean="0"/>
              <a:t>others</a:t>
            </a:r>
          </a:p>
          <a:p>
            <a:r>
              <a:rPr lang="en-US" dirty="0" smtClean="0"/>
              <a:t>Manager vs. Leader:</a:t>
            </a:r>
          </a:p>
          <a:p>
            <a:pPr lvl="1"/>
            <a:r>
              <a:rPr lang="en-US" dirty="0"/>
              <a:t>A manager may have to depend on </a:t>
            </a:r>
            <a:r>
              <a:rPr lang="en-US" dirty="0" smtClean="0"/>
              <a:t>coercion</a:t>
            </a:r>
          </a:p>
          <a:p>
            <a:pPr lvl="1"/>
            <a:r>
              <a:rPr lang="en-US" dirty="0"/>
              <a:t>A leader</a:t>
            </a:r>
            <a:r>
              <a:rPr lang="en-US" b="1" dirty="0"/>
              <a:t> </a:t>
            </a:r>
            <a:r>
              <a:rPr lang="en-US" dirty="0"/>
              <a:t>strives for voluntary </a:t>
            </a:r>
            <a:r>
              <a:rPr lang="en-US" dirty="0" smtClean="0"/>
              <a:t>cooperation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4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and Informal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800"/>
              </a:spcBef>
            </a:pPr>
            <a:r>
              <a:rPr lang="en-US" dirty="0" smtClean="0"/>
              <a:t>Formal leaders: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Have legitimate power of position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dirty="0"/>
              <a:t>Use their power to influence others to work toward organization’s goals</a:t>
            </a:r>
          </a:p>
          <a:p>
            <a:pPr>
              <a:lnSpc>
                <a:spcPts val="3360"/>
              </a:lnSpc>
              <a:spcBef>
                <a:spcPts val="1800"/>
              </a:spcBef>
            </a:pPr>
            <a:r>
              <a:rPr lang="en-US" dirty="0" smtClean="0"/>
              <a:t>Informal leaders: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Do </a:t>
            </a:r>
            <a:r>
              <a:rPr lang="en-US" dirty="0"/>
              <a:t>not have legitimate authority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May not exert their power in support of the firm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Can be a valuable asset or a dangerous </a:t>
            </a:r>
            <a:r>
              <a:rPr lang="en-US" dirty="0" smtClean="0"/>
              <a:t>threat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06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Styles of Leadership: Autocratic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Autocratic leadership </a:t>
            </a:r>
            <a:r>
              <a:rPr lang="en-US" dirty="0"/>
              <a:t>is </a:t>
            </a:r>
            <a:r>
              <a:rPr lang="en-US" dirty="0" smtClean="0"/>
              <a:t>very task-oriented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Little concern for employee opinions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Employees given specific guidelines and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83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Styles of Leadership: Participative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Participative leadership </a:t>
            </a:r>
            <a:r>
              <a:rPr lang="en-US" dirty="0"/>
              <a:t>is common in today’s business </a:t>
            </a:r>
            <a:r>
              <a:rPr lang="en-US" dirty="0" smtClean="0"/>
              <a:t>organizations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Consults workers before making decisions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Helps workers understand organization’s goals and have sense of ownership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Three groups: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Consultative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Consensus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Democratic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71" y="3581400"/>
            <a:ext cx="2988029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Styles of Leadership: Entrepreneurial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Entrepreneurial leadership </a:t>
            </a:r>
            <a:r>
              <a:rPr lang="en-US" dirty="0"/>
              <a:t>is personality </a:t>
            </a:r>
            <a:r>
              <a:rPr lang="en-US" dirty="0" smtClean="0"/>
              <a:t>dependent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Task-oriented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Driven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Characteristic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Enthusiastic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Visionary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Takes initiative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Tends to work long hours and may not understand why others don’t have the same passion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dirty="0" smtClean="0">
                <a:solidFill>
                  <a:srgbClr val="000000"/>
                </a:solidFill>
              </a:rPr>
              <a:t>Effective leadership depends on:</a:t>
            </a:r>
          </a:p>
          <a:p>
            <a:pPr lvl="1" eaLnBrk="1" hangingPunct="1">
              <a:spcBef>
                <a:spcPts val="1200"/>
              </a:spcBef>
            </a:pPr>
            <a:r>
              <a:rPr lang="en-US" dirty="0" smtClean="0"/>
              <a:t>Interaction among the employees</a:t>
            </a:r>
          </a:p>
          <a:p>
            <a:pPr lvl="1" eaLnBrk="1" hangingPunct="1">
              <a:spcBef>
                <a:spcPts val="1200"/>
              </a:spcBef>
            </a:pPr>
            <a:r>
              <a:rPr lang="en-US" dirty="0" smtClean="0"/>
              <a:t>Characteristics of the work situation</a:t>
            </a:r>
          </a:p>
          <a:p>
            <a:pPr lvl="1" eaLnBrk="1" hangingPunct="1">
              <a:spcBef>
                <a:spcPts val="1200"/>
              </a:spcBef>
            </a:pPr>
            <a:r>
              <a:rPr lang="en-US" dirty="0" smtClean="0"/>
              <a:t>The manager’s personality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 smtClean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 marL="1143000" indent="0">
              <a:spcBef>
                <a:spcPts val="1200"/>
              </a:spcBef>
              <a:buNone/>
            </a:pPr>
            <a:r>
              <a:rPr lang="en-US" dirty="0" smtClean="0"/>
              <a:t>Consider:</a:t>
            </a:r>
          </a:p>
          <a:p>
            <a:pPr marL="1143000" indent="0">
              <a:spcBef>
                <a:spcPts val="1200"/>
              </a:spcBef>
              <a:buNone/>
            </a:pPr>
            <a:r>
              <a:rPr lang="en-US" i="1" dirty="0" smtClean="0"/>
              <a:t>What are some pros and cons of </a:t>
            </a:r>
            <a:br>
              <a:rPr lang="en-US" i="1" dirty="0" smtClean="0"/>
            </a:br>
            <a:r>
              <a:rPr lang="en-US" i="1" dirty="0" smtClean="0"/>
              <a:t>each management style?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1600200" y="4495800"/>
            <a:ext cx="56388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5537" name="Rectangle 7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Which Leadership Style Is Best?</a:t>
            </a:r>
          </a:p>
        </p:txBody>
      </p:sp>
    </p:spTree>
    <p:extLst>
      <p:ext uri="{BB962C8B-B14F-4D97-AF65-F5344CB8AC3E}">
        <p14:creationId xmlns:p14="http://schemas.microsoft.com/office/powerpoint/2010/main" val="146621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Managerial Decision Making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Decision making </a:t>
            </a:r>
            <a:r>
              <a:rPr lang="en-US" dirty="0"/>
              <a:t>is the act of choosing one alternative from a set of </a:t>
            </a:r>
            <a:r>
              <a:rPr lang="en-US" dirty="0" smtClean="0"/>
              <a:t>alternatives</a:t>
            </a:r>
          </a:p>
          <a:p>
            <a:r>
              <a:rPr lang="en-US" dirty="0" smtClean="0"/>
              <a:t>Managers require a systematic method for solving problems in a variety of situations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20266"/>
            <a:ext cx="8229600" cy="1237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349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Managerial Decision-Making Process:</a:t>
            </a:r>
            <a:br>
              <a:rPr lang="en-US" dirty="0"/>
            </a:br>
            <a:r>
              <a:rPr lang="en-US" dirty="0"/>
              <a:t>Identifying </a:t>
            </a:r>
            <a:r>
              <a:rPr lang="en-US" dirty="0" smtClean="0"/>
              <a:t>the Problem or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71800"/>
            <a:ext cx="8077200" cy="3429000"/>
          </a:xfrm>
        </p:spPr>
        <p:txBody>
          <a:bodyPr/>
          <a:lstStyle/>
          <a:p>
            <a:r>
              <a:rPr lang="en-US" sz="2400" dirty="0" smtClean="0"/>
              <a:t>A </a:t>
            </a:r>
            <a:r>
              <a:rPr lang="en-US" sz="2400" b="1" dirty="0" smtClean="0"/>
              <a:t>problem</a:t>
            </a:r>
            <a:r>
              <a:rPr lang="en-US" sz="2400" b="1" i="1" dirty="0" smtClean="0"/>
              <a:t> </a:t>
            </a:r>
            <a:r>
              <a:rPr lang="en-US" sz="2400" dirty="0" smtClean="0"/>
              <a:t>is the difference between what is actually happening and what you want to happen</a:t>
            </a:r>
          </a:p>
          <a:p>
            <a:r>
              <a:rPr lang="en-US" sz="2400" dirty="0" smtClean="0"/>
              <a:t>A problem can be negative, or it can be viewed as an opportunity</a:t>
            </a:r>
          </a:p>
          <a:p>
            <a:r>
              <a:rPr lang="en-US" sz="2400" dirty="0" smtClean="0"/>
              <a:t>Preconceptions can complicate this step</a:t>
            </a:r>
          </a:p>
          <a:p>
            <a:r>
              <a:rPr lang="en-US" sz="2400" dirty="0" smtClean="0"/>
              <a:t>Effective managers clarify situation, examine causes, and consider how individual behaviors and values affect the way problems and opportunities are defined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505666"/>
            <a:ext cx="8229600" cy="1237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2133600" y="1600200"/>
            <a:ext cx="656590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9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Managerial Decision-Making Process:</a:t>
            </a:r>
            <a:br>
              <a:rPr lang="en-US" dirty="0" smtClean="0"/>
            </a:br>
            <a:r>
              <a:rPr lang="en-US" dirty="0" smtClean="0"/>
              <a:t>Generating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0"/>
            <a:ext cx="8077200" cy="3352800"/>
          </a:xfrm>
        </p:spPr>
        <p:txBody>
          <a:bodyPr/>
          <a:lstStyle/>
          <a:p>
            <a:r>
              <a:rPr lang="en-US" sz="2400" dirty="0" smtClean="0"/>
              <a:t>The more important the decision, the more attention must be devoted to generating alternatives</a:t>
            </a:r>
          </a:p>
          <a:p>
            <a:r>
              <a:rPr lang="en-US" sz="2400" dirty="0" smtClean="0"/>
              <a:t>Managers should be open to fresh, innovative ideas</a:t>
            </a:r>
          </a:p>
          <a:p>
            <a:r>
              <a:rPr lang="en-US" sz="2400" dirty="0" smtClean="0"/>
              <a:t>Sometimes the answer is obvious</a:t>
            </a:r>
          </a:p>
          <a:p>
            <a:r>
              <a:rPr lang="en-US" sz="2400" dirty="0" smtClean="0"/>
              <a:t>Techniques:</a:t>
            </a:r>
          </a:p>
          <a:p>
            <a:pPr lvl="1"/>
            <a:r>
              <a:rPr lang="en-US" sz="2400" dirty="0" smtClean="0"/>
              <a:t>Brainstorming</a:t>
            </a:r>
          </a:p>
          <a:p>
            <a:pPr lvl="1"/>
            <a:r>
              <a:rPr lang="en-US" sz="2400" dirty="0" smtClean="0"/>
              <a:t>Blast! Then Refine</a:t>
            </a:r>
          </a:p>
          <a:p>
            <a:pPr lvl="1"/>
            <a:r>
              <a:rPr lang="en-US" sz="2400" dirty="0" smtClean="0"/>
              <a:t>Trial and Error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505666"/>
            <a:ext cx="8229600" cy="1237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4191000" y="1600200"/>
            <a:ext cx="443230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69900" y="1600200"/>
            <a:ext cx="221615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74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Managerial Decision-Making Process:</a:t>
            </a:r>
            <a:br>
              <a:rPr lang="en-US" dirty="0" smtClean="0"/>
            </a:br>
            <a:r>
              <a:rPr lang="en-US" dirty="0" smtClean="0"/>
              <a:t>Selecting an Alternative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95600"/>
            <a:ext cx="8077200" cy="3505200"/>
          </a:xfrm>
        </p:spPr>
        <p:txBody>
          <a:bodyPr/>
          <a:lstStyle/>
          <a:p>
            <a:r>
              <a:rPr lang="en-US" sz="2400" dirty="0" smtClean="0"/>
              <a:t>Final decisions are based on:</a:t>
            </a:r>
          </a:p>
          <a:p>
            <a:pPr lvl="1"/>
            <a:r>
              <a:rPr lang="en-US" sz="2200" dirty="0"/>
              <a:t>Financial constraints</a:t>
            </a:r>
          </a:p>
          <a:p>
            <a:pPr lvl="1"/>
            <a:r>
              <a:rPr lang="en-US" sz="2200" dirty="0"/>
              <a:t>Time limits</a:t>
            </a:r>
          </a:p>
          <a:p>
            <a:pPr lvl="1"/>
            <a:r>
              <a:rPr lang="en-US" sz="2200" dirty="0"/>
              <a:t>Legal obstacles</a:t>
            </a:r>
          </a:p>
          <a:p>
            <a:pPr lvl="1"/>
            <a:r>
              <a:rPr lang="en-US" sz="2200" dirty="0" smtClean="0"/>
              <a:t>Political </a:t>
            </a:r>
            <a:r>
              <a:rPr lang="en-US" sz="2200" dirty="0"/>
              <a:t>factors</a:t>
            </a:r>
          </a:p>
          <a:p>
            <a:pPr lvl="1"/>
            <a:r>
              <a:rPr lang="en-US" sz="2200" dirty="0"/>
              <a:t>Human and informational resources</a:t>
            </a:r>
          </a:p>
          <a:p>
            <a:r>
              <a:rPr lang="en-US" sz="2400" dirty="0"/>
              <a:t>Sometimes two or more, or some combination of alternatives is appropriate</a:t>
            </a:r>
          </a:p>
          <a:p>
            <a:r>
              <a:rPr lang="en-US" sz="2400" i="1" dirty="0"/>
              <a:t>Satisfice</a:t>
            </a:r>
            <a:r>
              <a:rPr lang="en-US" sz="2400" dirty="0"/>
              <a:t>: solutions that are only adequate and not </a:t>
            </a:r>
            <a:r>
              <a:rPr lang="en-US" sz="2400" dirty="0" smtClean="0"/>
              <a:t>ideal</a:t>
            </a:r>
          </a:p>
          <a:p>
            <a:endParaRPr lang="en-US" sz="24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447800"/>
            <a:ext cx="8229600" cy="1237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6324600" y="1542334"/>
            <a:ext cx="237490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9900" y="1542334"/>
            <a:ext cx="433070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9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Managerial Decision-Making Process:</a:t>
            </a:r>
            <a:br>
              <a:rPr lang="en-US" dirty="0" smtClean="0"/>
            </a:br>
            <a:r>
              <a:rPr lang="en-US" dirty="0" smtClean="0"/>
              <a:t>Implementation and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3200"/>
            <a:ext cx="8077200" cy="35814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200" dirty="0" smtClean="0"/>
              <a:t>Even with careful planning, managers often deal with unforeseen consequences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A decision is considered effective if it solves the problem or capitalizes on the opportunity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If the problem still exists:</a:t>
            </a:r>
          </a:p>
          <a:p>
            <a:pPr lvl="1">
              <a:spcBef>
                <a:spcPts val="300"/>
              </a:spcBef>
            </a:pPr>
            <a:r>
              <a:rPr lang="en-US" sz="2200" dirty="0" smtClean="0"/>
              <a:t>Give chosen alternative more time</a:t>
            </a:r>
          </a:p>
          <a:p>
            <a:pPr lvl="1">
              <a:spcBef>
                <a:spcPts val="300"/>
              </a:spcBef>
            </a:pPr>
            <a:r>
              <a:rPr lang="en-US" sz="2200" dirty="0" smtClean="0"/>
              <a:t>Adopt a different alternative</a:t>
            </a:r>
          </a:p>
          <a:p>
            <a:pPr lvl="1">
              <a:spcBef>
                <a:spcPts val="300"/>
              </a:spcBef>
            </a:pPr>
            <a:r>
              <a:rPr lang="en-US" sz="2200" dirty="0" smtClean="0"/>
              <a:t>Start the process all over again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Failure to evaluate decisions adequately can cause serious problems for firm, customers, and beyond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1447800"/>
            <a:ext cx="8229600" cy="12375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381000" y="1542334"/>
            <a:ext cx="6477000" cy="1143000"/>
          </a:xfrm>
          <a:prstGeom prst="roundRect">
            <a:avLst/>
          </a:prstGeom>
          <a:solidFill>
            <a:schemeClr val="bg1">
              <a:lumMod val="65000"/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Total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 smtClean="0"/>
              <a:t>Why focus on management of quality?</a:t>
            </a:r>
          </a:p>
          <a:p>
            <a:pPr lvl="1">
              <a:lnSpc>
                <a:spcPts val="3360"/>
              </a:lnSpc>
              <a:spcBef>
                <a:spcPts val="1272"/>
              </a:spcBef>
            </a:pPr>
            <a:r>
              <a:rPr lang="en-US" dirty="0" smtClean="0"/>
              <a:t>Foreign competition</a:t>
            </a:r>
          </a:p>
          <a:p>
            <a:pPr lvl="1">
              <a:lnSpc>
                <a:spcPts val="3360"/>
              </a:lnSpc>
              <a:spcBef>
                <a:spcPts val="1272"/>
              </a:spcBef>
            </a:pPr>
            <a:r>
              <a:rPr lang="en-US" dirty="0" smtClean="0"/>
              <a:t>More demanding </a:t>
            </a:r>
            <a:br>
              <a:rPr lang="en-US" dirty="0" smtClean="0"/>
            </a:br>
            <a:r>
              <a:rPr lang="en-US" dirty="0" smtClean="0"/>
              <a:t>customers</a:t>
            </a:r>
          </a:p>
          <a:p>
            <a:pPr lvl="1">
              <a:lnSpc>
                <a:spcPts val="3360"/>
              </a:lnSpc>
              <a:spcBef>
                <a:spcPts val="1272"/>
              </a:spcBef>
            </a:pPr>
            <a:r>
              <a:rPr lang="en-US" dirty="0" smtClean="0"/>
              <a:t>Poor financial </a:t>
            </a:r>
            <a:br>
              <a:rPr lang="en-US" dirty="0" smtClean="0"/>
            </a:br>
            <a:r>
              <a:rPr lang="en-US" dirty="0" smtClean="0"/>
              <a:t>performance as a </a:t>
            </a:r>
            <a:br>
              <a:rPr lang="en-US" dirty="0" smtClean="0"/>
            </a:br>
            <a:r>
              <a:rPr lang="en-US" dirty="0" smtClean="0"/>
              <a:t>result of reduced </a:t>
            </a:r>
            <a:br>
              <a:rPr lang="en-US" dirty="0" smtClean="0"/>
            </a:br>
            <a:r>
              <a:rPr lang="en-US" dirty="0" smtClean="0"/>
              <a:t>market share and higher costs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05037"/>
            <a:ext cx="4038600" cy="28778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281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Total Quality Management (TQM)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sz="2400" b="1" dirty="0" smtClean="0">
                <a:solidFill>
                  <a:srgbClr val="000000"/>
                </a:solidFill>
              </a:rPr>
              <a:t>Total quality management (TQM) </a:t>
            </a:r>
            <a:r>
              <a:rPr lang="en-US" sz="2400" dirty="0" smtClean="0">
                <a:solidFill>
                  <a:srgbClr val="000000"/>
                </a:solidFill>
              </a:rPr>
              <a:t>is the</a:t>
            </a:r>
            <a:r>
              <a:rPr lang="en-US" sz="2400" dirty="0" smtClean="0"/>
              <a:t> coordination of efforts directed at: 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Improving customer satisfaction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Increasing employee participation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Strengthening supplier partnerships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Facilitating an organizational atmosphere of continuous quality improvement</a:t>
            </a:r>
          </a:p>
          <a:p>
            <a:pPr>
              <a:spcBef>
                <a:spcPts val="1200"/>
              </a:spcBef>
              <a:spcAft>
                <a:spcPts val="200"/>
              </a:spcAft>
            </a:pPr>
            <a:r>
              <a:rPr lang="en-US" sz="2400" dirty="0" smtClean="0"/>
              <a:t>Management must address: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Customer satisfaction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Employee participation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Strengthening supplier partnerships</a:t>
            </a:r>
          </a:p>
          <a:p>
            <a:pPr lvl="1">
              <a:spcBef>
                <a:spcPts val="600"/>
              </a:spcBef>
              <a:spcAft>
                <a:spcPts val="200"/>
              </a:spcAft>
            </a:pPr>
            <a:r>
              <a:rPr lang="en-US" sz="2400" dirty="0" smtClean="0"/>
              <a:t>Continuous quality improvement</a:t>
            </a:r>
          </a:p>
        </p:txBody>
      </p:sp>
    </p:spTree>
    <p:extLst>
      <p:ext uri="{BB962C8B-B14F-4D97-AF65-F5344CB8AC3E}">
        <p14:creationId xmlns:p14="http://schemas.microsoft.com/office/powerpoint/2010/main" val="39107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TQM: Benchmarking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b="1" dirty="0" smtClean="0"/>
              <a:t>Benchmarking</a:t>
            </a:r>
            <a:r>
              <a:rPr lang="en-US" dirty="0" smtClean="0"/>
              <a:t> is the process of evaluating the products, processes, or management practices of another organization that is superior in some way in order to improve quality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Identify objectives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Form a benchmark team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Collect data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Analyze data</a:t>
            </a:r>
          </a:p>
          <a:p>
            <a:pPr lvl="1">
              <a:lnSpc>
                <a:spcPts val="3360"/>
              </a:lnSpc>
            </a:pPr>
            <a:r>
              <a:rPr lang="en-US" dirty="0" smtClean="0"/>
              <a:t>Act on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4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TQM: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200"/>
              </a:spcBef>
            </a:pPr>
            <a:r>
              <a:rPr lang="en-US" dirty="0" smtClean="0"/>
              <a:t>Factors </a:t>
            </a:r>
            <a:r>
              <a:rPr lang="en-US" dirty="0"/>
              <a:t>influence </a:t>
            </a:r>
            <a:r>
              <a:rPr lang="en-US" dirty="0" smtClean="0"/>
              <a:t>the effectiveness: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dirty="0" smtClean="0"/>
              <a:t>Top management must make TQM a priority and give it frequent attention</a:t>
            </a:r>
          </a:p>
          <a:p>
            <a:pPr lvl="1">
              <a:lnSpc>
                <a:spcPts val="3360"/>
              </a:lnSpc>
              <a:spcBef>
                <a:spcPts val="1200"/>
              </a:spcBef>
            </a:pPr>
            <a:r>
              <a:rPr lang="en-US" dirty="0" smtClean="0"/>
              <a:t>Management must coordinate the specific elements of a TQM program so they work together</a:t>
            </a:r>
          </a:p>
        </p:txBody>
      </p:sp>
    </p:spTree>
    <p:extLst>
      <p:ext uri="{BB962C8B-B14F-4D97-AF65-F5344CB8AC3E}">
        <p14:creationId xmlns:p14="http://schemas.microsoft.com/office/powerpoint/2010/main" val="364736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TQM: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24800" cy="4525963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en-US" dirty="0" smtClean="0"/>
              <a:t>Lower operating costs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Higher return on sales and investments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Improved ability to use premium pricing </a:t>
            </a:r>
            <a:br>
              <a:rPr lang="en-US" dirty="0" smtClean="0"/>
            </a:br>
            <a:r>
              <a:rPr lang="en-US" dirty="0" smtClean="0"/>
              <a:t>rather than competitive pricing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Savings from preventing future problems and integrating systems makes up for expense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Long-term costs can involve damage to a company’s reputation and lost productivity </a:t>
            </a:r>
            <a:br>
              <a:rPr lang="en-US" dirty="0" smtClean="0"/>
            </a:br>
            <a:r>
              <a:rPr lang="en-US" dirty="0" smtClean="0"/>
              <a:t>and time from fixing mistakes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5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HK_5e_Templat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600">
            <a:alpha val="25000"/>
          </a:srgbClr>
        </a:solidFill>
        <a:ln>
          <a:solidFill>
            <a:srgbClr val="0066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PHK_5e_Template</Template>
  <TotalTime>412</TotalTime>
  <Words>1932</Words>
  <Application>Microsoft Office PowerPoint</Application>
  <PresentationFormat>On-screen Show (4:3)</PresentationFormat>
  <Paragraphs>422</Paragraphs>
  <Slides>52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Arial Black</vt:lpstr>
      <vt:lpstr>Bookman Old Style</vt:lpstr>
      <vt:lpstr>Calibri</vt:lpstr>
      <vt:lpstr>Lucida Sans</vt:lpstr>
      <vt:lpstr>Times New Roman</vt:lpstr>
      <vt:lpstr>Trebuchet MS</vt:lpstr>
      <vt:lpstr>Wingdings</vt:lpstr>
      <vt:lpstr>PHK_5e_Template</vt:lpstr>
      <vt:lpstr>Understanding the Management Process</vt:lpstr>
      <vt:lpstr>Learning Objectives</vt:lpstr>
      <vt:lpstr>What Is Management?</vt:lpstr>
      <vt:lpstr>Management Resources</vt:lpstr>
      <vt:lpstr>Basic Management Functions</vt:lpstr>
      <vt:lpstr>Planning</vt:lpstr>
      <vt:lpstr>Planning: Strategic Planning Process</vt:lpstr>
      <vt:lpstr>SWOT Analysis</vt:lpstr>
      <vt:lpstr>SWOT Analysis Components</vt:lpstr>
      <vt:lpstr>Types of Plans</vt:lpstr>
      <vt:lpstr>Types of Plans: Strategic Plan</vt:lpstr>
      <vt:lpstr>Types of Plans: Tactical Plan</vt:lpstr>
      <vt:lpstr>Types of Plans: Operational Plan</vt:lpstr>
      <vt:lpstr>Types of Plans: Contingency Plans</vt:lpstr>
      <vt:lpstr>Organizing the Enterprise</vt:lpstr>
      <vt:lpstr>Leading and Motivating</vt:lpstr>
      <vt:lpstr>Directing: Leading and Motivating</vt:lpstr>
      <vt:lpstr>Controlling Ongoing Activities</vt:lpstr>
      <vt:lpstr>Kinds of Managers</vt:lpstr>
      <vt:lpstr>Management Levels: Top Manager</vt:lpstr>
      <vt:lpstr>Management Levels: Middle Managers</vt:lpstr>
      <vt:lpstr>Management Levels: First-Line Managers</vt:lpstr>
      <vt:lpstr>Areas of Management Specialization</vt:lpstr>
      <vt:lpstr>Areas of Management Specialization: Financial Managers</vt:lpstr>
      <vt:lpstr>Areas of Management Specialization: Operations Managers</vt:lpstr>
      <vt:lpstr>Areas of Management Specialization: Marketing Managers</vt:lpstr>
      <vt:lpstr>Areas of Management Specialization: Human Resources Managers</vt:lpstr>
      <vt:lpstr>Areas of Management Specialization: Administrative Managers</vt:lpstr>
      <vt:lpstr>Key Skills of Successful Managers</vt:lpstr>
      <vt:lpstr>Key Skills of Successful Managers: Conceptual Skills</vt:lpstr>
      <vt:lpstr>Key Skills of Successful Managers: Analytic Skills</vt:lpstr>
      <vt:lpstr>Key Skills of Successful Managers: Interpersonal Skills</vt:lpstr>
      <vt:lpstr>Key Skills of Successful Managers: Technical Skills</vt:lpstr>
      <vt:lpstr>Key Skills of Successful Managers: Communication Skills</vt:lpstr>
      <vt:lpstr>Key Skills of Successful Managers</vt:lpstr>
      <vt:lpstr>Class Exercise</vt:lpstr>
      <vt:lpstr>Leadership</vt:lpstr>
      <vt:lpstr>Formal and Informal Leadership</vt:lpstr>
      <vt:lpstr>Styles of Leadership: Autocratic</vt:lpstr>
      <vt:lpstr>Styles of Leadership: Participative</vt:lpstr>
      <vt:lpstr>Styles of Leadership: Entrepreneurial</vt:lpstr>
      <vt:lpstr>Which Leadership Style Is Best?</vt:lpstr>
      <vt:lpstr>Managerial Decision Making</vt:lpstr>
      <vt:lpstr>Managerial Decision-Making Process: Identifying the Problem or Opportunity</vt:lpstr>
      <vt:lpstr>Managerial Decision-Making Process: Generating Alternatives</vt:lpstr>
      <vt:lpstr>Managerial Decision-Making Process: Selecting an Alternative</vt:lpstr>
      <vt:lpstr>Managerial Decision-Making Process: Implementation and Evaluation</vt:lpstr>
      <vt:lpstr>Managing Total Quality</vt:lpstr>
      <vt:lpstr>Total Quality Management (TQM)</vt:lpstr>
      <vt:lpstr>TQM: Benchmarking</vt:lpstr>
      <vt:lpstr>TQM: Effectiveness</vt:lpstr>
      <vt:lpstr>TQM: Benefits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Management Process</dc:title>
  <dc:creator>Rose Marie Kuebbing</dc:creator>
  <cp:lastModifiedBy>default</cp:lastModifiedBy>
  <cp:revision>25</cp:revision>
  <dcterms:created xsi:type="dcterms:W3CDTF">2015-10-11T16:22:50Z</dcterms:created>
  <dcterms:modified xsi:type="dcterms:W3CDTF">2016-10-03T00:30:57Z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